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9"/>
  </p:notesMasterIdLst>
  <p:handoutMasterIdLst>
    <p:handoutMasterId r:id="rId20"/>
  </p:handoutMasterIdLst>
  <p:sldIdLst>
    <p:sldId id="289" r:id="rId5"/>
    <p:sldId id="291" r:id="rId6"/>
    <p:sldId id="315" r:id="rId7"/>
    <p:sldId id="324" r:id="rId8"/>
    <p:sldId id="328" r:id="rId9"/>
    <p:sldId id="329" r:id="rId10"/>
    <p:sldId id="319" r:id="rId11"/>
    <p:sldId id="320" r:id="rId12"/>
    <p:sldId id="321" r:id="rId13"/>
    <p:sldId id="323" r:id="rId14"/>
    <p:sldId id="326" r:id="rId15"/>
    <p:sldId id="325" r:id="rId16"/>
    <p:sldId id="306" r:id="rId17"/>
    <p:sldId id="327" r:id="rId18"/>
  </p:sldIdLst>
  <p:sldSz cx="12192000" cy="6858000"/>
  <p:notesSz cx="7010400" cy="9296400"/>
  <p:defaultTextStyle>
    <a:defPPr>
      <a:defRPr lang="en-US"/>
    </a:defPPr>
    <a:lvl1pPr algn="l" defTabSz="457200" rtl="0" fontAlgn="base">
      <a:spcBef>
        <a:spcPct val="0"/>
      </a:spcBef>
      <a:spcAft>
        <a:spcPct val="0"/>
      </a:spcAft>
      <a:defRPr kern="1200">
        <a:solidFill>
          <a:schemeClr val="tx1"/>
        </a:solidFill>
        <a:latin typeface="Arial" charset="0"/>
        <a:ea typeface="+mn-ea"/>
        <a:cs typeface="+mn-cs"/>
      </a:defRPr>
    </a:lvl1pPr>
    <a:lvl2pPr marL="457200" algn="l" defTabSz="457200" rtl="0" fontAlgn="base">
      <a:spcBef>
        <a:spcPct val="0"/>
      </a:spcBef>
      <a:spcAft>
        <a:spcPct val="0"/>
      </a:spcAft>
      <a:defRPr kern="1200">
        <a:solidFill>
          <a:schemeClr val="tx1"/>
        </a:solidFill>
        <a:latin typeface="Arial" charset="0"/>
        <a:ea typeface="+mn-ea"/>
        <a:cs typeface="+mn-cs"/>
      </a:defRPr>
    </a:lvl2pPr>
    <a:lvl3pPr marL="914400" algn="l" defTabSz="457200" rtl="0" fontAlgn="base">
      <a:spcBef>
        <a:spcPct val="0"/>
      </a:spcBef>
      <a:spcAft>
        <a:spcPct val="0"/>
      </a:spcAft>
      <a:defRPr kern="1200">
        <a:solidFill>
          <a:schemeClr val="tx1"/>
        </a:solidFill>
        <a:latin typeface="Arial" charset="0"/>
        <a:ea typeface="+mn-ea"/>
        <a:cs typeface="+mn-cs"/>
      </a:defRPr>
    </a:lvl3pPr>
    <a:lvl4pPr marL="1371600" algn="l" defTabSz="457200" rtl="0" fontAlgn="base">
      <a:spcBef>
        <a:spcPct val="0"/>
      </a:spcBef>
      <a:spcAft>
        <a:spcPct val="0"/>
      </a:spcAft>
      <a:defRPr kern="1200">
        <a:solidFill>
          <a:schemeClr val="tx1"/>
        </a:solidFill>
        <a:latin typeface="Arial" charset="0"/>
        <a:ea typeface="+mn-ea"/>
        <a:cs typeface="+mn-cs"/>
      </a:defRPr>
    </a:lvl4pPr>
    <a:lvl5pPr marL="1828800" algn="l" defTabSz="457200"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1D28"/>
    <a:srgbClr val="FFFFFF"/>
    <a:srgbClr val="006782"/>
    <a:srgbClr val="4CAFAA"/>
    <a:srgbClr val="8CB61D"/>
    <a:srgbClr val="2A7886"/>
    <a:srgbClr val="62A94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0685" autoAdjust="0"/>
  </p:normalViewPr>
  <p:slideViewPr>
    <p:cSldViewPr snapToGrid="0">
      <p:cViewPr varScale="1">
        <p:scale>
          <a:sx n="115" d="100"/>
          <a:sy n="115" d="100"/>
        </p:scale>
        <p:origin x="101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FDF0B4-2FCA-4ABF-9151-55EDEC74866F}" type="doc">
      <dgm:prSet loTypeId="urn:microsoft.com/office/officeart/2005/8/layout/hList9" loCatId="list" qsTypeId="urn:microsoft.com/office/officeart/2005/8/quickstyle/simple1#3" qsCatId="simple" csTypeId="urn:microsoft.com/office/officeart/2005/8/colors/accent1_2#2" csCatId="accent1" phldr="1"/>
      <dgm:spPr/>
      <dgm:t>
        <a:bodyPr/>
        <a:lstStyle/>
        <a:p>
          <a:endParaRPr lang="en-US"/>
        </a:p>
      </dgm:t>
    </dgm:pt>
    <dgm:pt modelId="{9BD1A2CD-9CDD-4A2D-833D-974BD0676648}">
      <dgm:prSet phldrT="[Text]" custT="1"/>
      <dgm:spPr/>
      <dgm:t>
        <a:bodyPr/>
        <a:lstStyle/>
        <a:p>
          <a:pPr>
            <a:buNone/>
          </a:pPr>
          <a:r>
            <a:rPr lang="en-US" sz="1400" b="1" i="0" dirty="0">
              <a:latin typeface="Greycliff CF" pitchFamily="50" charset="0"/>
            </a:rPr>
            <a:t>Priority 1</a:t>
          </a:r>
        </a:p>
      </dgm:t>
    </dgm:pt>
    <dgm:pt modelId="{DB8649CB-BBB9-42A5-BE90-691EAD8CC528}" type="parTrans" cxnId="{5DBA6BB2-4CE9-4262-967B-AA8E62C8BBE5}">
      <dgm:prSet/>
      <dgm:spPr/>
      <dgm:t>
        <a:bodyPr/>
        <a:lstStyle/>
        <a:p>
          <a:endParaRPr lang="en-US" sz="1000">
            <a:latin typeface="Greycliff CF" pitchFamily="50" charset="0"/>
          </a:endParaRPr>
        </a:p>
      </dgm:t>
    </dgm:pt>
    <dgm:pt modelId="{2AE407A7-49DF-4E76-B66E-AF8868FF81DC}" type="sibTrans" cxnId="{5DBA6BB2-4CE9-4262-967B-AA8E62C8BBE5}">
      <dgm:prSet/>
      <dgm:spPr/>
      <dgm:t>
        <a:bodyPr/>
        <a:lstStyle/>
        <a:p>
          <a:endParaRPr lang="en-US" sz="1000">
            <a:latin typeface="Greycliff CF" pitchFamily="50" charset="0"/>
          </a:endParaRPr>
        </a:p>
      </dgm:t>
    </dgm:pt>
    <dgm:pt modelId="{FFF79036-204E-4377-8757-24C66DC9B5AE}">
      <dgm:prSet phldrT="[Text]" custT="1"/>
      <dgm:spPr/>
      <dgm:t>
        <a:bodyPr/>
        <a:lstStyle/>
        <a:p>
          <a:pPr>
            <a:buNone/>
          </a:pPr>
          <a:r>
            <a:rPr lang="en-US" sz="1100" b="1" dirty="0">
              <a:solidFill>
                <a:srgbClr val="006782"/>
              </a:solidFill>
              <a:latin typeface="Greycliff CF" pitchFamily="50" charset="0"/>
            </a:rPr>
            <a:t>Build Known Listeners</a:t>
          </a:r>
          <a:endParaRPr lang="en-US" sz="1100" b="1" dirty="0">
            <a:latin typeface="Greycliff CF" pitchFamily="50" charset="0"/>
          </a:endParaRPr>
        </a:p>
      </dgm:t>
    </dgm:pt>
    <dgm:pt modelId="{D1BFAA8C-9AF4-4AEB-8F40-E8FB06CF08A4}" type="parTrans" cxnId="{4170E71C-9829-4734-AF7D-180AA13FC8EB}">
      <dgm:prSet/>
      <dgm:spPr/>
      <dgm:t>
        <a:bodyPr/>
        <a:lstStyle/>
        <a:p>
          <a:endParaRPr lang="en-US" sz="1000">
            <a:latin typeface="Greycliff CF" pitchFamily="50" charset="0"/>
          </a:endParaRPr>
        </a:p>
      </dgm:t>
    </dgm:pt>
    <dgm:pt modelId="{D83F0240-0291-410A-95C0-72634F1DAC9A}" type="sibTrans" cxnId="{4170E71C-9829-4734-AF7D-180AA13FC8EB}">
      <dgm:prSet/>
      <dgm:spPr/>
      <dgm:t>
        <a:bodyPr/>
        <a:lstStyle/>
        <a:p>
          <a:endParaRPr lang="en-US" sz="1000">
            <a:latin typeface="Greycliff CF" pitchFamily="50" charset="0"/>
          </a:endParaRPr>
        </a:p>
      </dgm:t>
    </dgm:pt>
    <dgm:pt modelId="{7922515C-0CC9-46D9-9384-5288D624CF82}">
      <dgm:prSet phldrT="[Text]" custT="1"/>
      <dgm:spPr/>
      <dgm:t>
        <a:bodyPr/>
        <a:lstStyle/>
        <a:p>
          <a:r>
            <a:rPr lang="en-US" sz="1400" b="1" dirty="0">
              <a:latin typeface="Greycliff CF" pitchFamily="50" charset="0"/>
            </a:rPr>
            <a:t>Priority 2</a:t>
          </a:r>
        </a:p>
      </dgm:t>
    </dgm:pt>
    <dgm:pt modelId="{B05C091F-C606-4B1B-BD89-82DEA3F1CCF2}" type="parTrans" cxnId="{5435EB31-0DB1-451E-BBB9-8D3480BEAB9B}">
      <dgm:prSet/>
      <dgm:spPr/>
      <dgm:t>
        <a:bodyPr/>
        <a:lstStyle/>
        <a:p>
          <a:endParaRPr lang="en-US" sz="1000">
            <a:latin typeface="Greycliff CF" pitchFamily="50" charset="0"/>
          </a:endParaRPr>
        </a:p>
      </dgm:t>
    </dgm:pt>
    <dgm:pt modelId="{752F4784-FE7D-4788-8137-850A080F7418}" type="sibTrans" cxnId="{5435EB31-0DB1-451E-BBB9-8D3480BEAB9B}">
      <dgm:prSet/>
      <dgm:spPr/>
      <dgm:t>
        <a:bodyPr/>
        <a:lstStyle/>
        <a:p>
          <a:endParaRPr lang="en-US" sz="1000">
            <a:latin typeface="Greycliff CF" pitchFamily="50" charset="0"/>
          </a:endParaRPr>
        </a:p>
      </dgm:t>
    </dgm:pt>
    <dgm:pt modelId="{F45233EF-4487-48A0-9649-67009E60142C}">
      <dgm:prSet phldrT="[Text]" custT="1"/>
      <dgm:spPr/>
      <dgm:t>
        <a:bodyPr/>
        <a:lstStyle/>
        <a:p>
          <a:r>
            <a:rPr lang="en-US" sz="1100" b="1" dirty="0">
              <a:solidFill>
                <a:srgbClr val="006782"/>
              </a:solidFill>
              <a:latin typeface="Greycliff CF" pitchFamily="50" charset="0"/>
            </a:rPr>
            <a:t>Focus on Flagship Podcasts</a:t>
          </a:r>
          <a:endParaRPr lang="en-US" sz="1100" b="1" dirty="0">
            <a:latin typeface="Greycliff CF" pitchFamily="50" charset="0"/>
          </a:endParaRPr>
        </a:p>
      </dgm:t>
    </dgm:pt>
    <dgm:pt modelId="{8EFDD7E3-6696-4288-B561-9648135F9266}" type="parTrans" cxnId="{A85CC6FE-CF99-4E7D-B80B-4C975564E1F5}">
      <dgm:prSet/>
      <dgm:spPr/>
      <dgm:t>
        <a:bodyPr/>
        <a:lstStyle/>
        <a:p>
          <a:endParaRPr lang="en-US" sz="1000">
            <a:latin typeface="Greycliff CF" pitchFamily="50" charset="0"/>
          </a:endParaRPr>
        </a:p>
      </dgm:t>
    </dgm:pt>
    <dgm:pt modelId="{FA491C4A-2847-4648-BACF-7484328D1D62}" type="sibTrans" cxnId="{A85CC6FE-CF99-4E7D-B80B-4C975564E1F5}">
      <dgm:prSet/>
      <dgm:spPr/>
      <dgm:t>
        <a:bodyPr/>
        <a:lstStyle/>
        <a:p>
          <a:endParaRPr lang="en-US" sz="1000">
            <a:latin typeface="Greycliff CF" pitchFamily="50" charset="0"/>
          </a:endParaRPr>
        </a:p>
      </dgm:t>
    </dgm:pt>
    <dgm:pt modelId="{0DEB7B26-962B-4AF2-8AEA-705894EC7895}">
      <dgm:prSet phldrT="[Text]" custT="1"/>
      <dgm:spPr/>
      <dgm:t>
        <a:bodyPr/>
        <a:lstStyle/>
        <a:p>
          <a:r>
            <a:rPr lang="en-US" sz="1400" b="1" dirty="0">
              <a:latin typeface="Greycliff CF" pitchFamily="50" charset="0"/>
            </a:rPr>
            <a:t>Priority 3</a:t>
          </a:r>
        </a:p>
      </dgm:t>
    </dgm:pt>
    <dgm:pt modelId="{0648E2E5-1924-469D-8D38-D820365C1466}" type="parTrans" cxnId="{08F809C7-BC76-41B2-B2A3-E5D8D1B12BE5}">
      <dgm:prSet/>
      <dgm:spPr/>
      <dgm:t>
        <a:bodyPr/>
        <a:lstStyle/>
        <a:p>
          <a:endParaRPr lang="en-US" sz="1000">
            <a:latin typeface="Greycliff CF" pitchFamily="50" charset="0"/>
          </a:endParaRPr>
        </a:p>
      </dgm:t>
    </dgm:pt>
    <dgm:pt modelId="{A1CDF00C-C5B7-43CF-8564-95D3B85363DD}" type="sibTrans" cxnId="{08F809C7-BC76-41B2-B2A3-E5D8D1B12BE5}">
      <dgm:prSet/>
      <dgm:spPr/>
      <dgm:t>
        <a:bodyPr/>
        <a:lstStyle/>
        <a:p>
          <a:endParaRPr lang="en-US" sz="1000">
            <a:latin typeface="Greycliff CF" pitchFamily="50" charset="0"/>
          </a:endParaRPr>
        </a:p>
      </dgm:t>
    </dgm:pt>
    <dgm:pt modelId="{05E00B4F-2F6C-4739-9B2B-3430CE9EE292}">
      <dgm:prSet phldrT="[Text]" custT="1"/>
      <dgm:spPr/>
      <dgm:t>
        <a:bodyPr/>
        <a:lstStyle/>
        <a:p>
          <a:pPr>
            <a:buNone/>
          </a:pPr>
          <a:r>
            <a:rPr lang="en-US" sz="1100" b="1" dirty="0">
              <a:solidFill>
                <a:srgbClr val="006782"/>
              </a:solidFill>
              <a:latin typeface="Greycliff CF" pitchFamily="50" charset="0"/>
            </a:rPr>
            <a:t>Create Personalized App Experience</a:t>
          </a:r>
          <a:endParaRPr lang="en-US" sz="1100" b="1" dirty="0">
            <a:latin typeface="Greycliff CF" pitchFamily="50" charset="0"/>
          </a:endParaRPr>
        </a:p>
      </dgm:t>
    </dgm:pt>
    <dgm:pt modelId="{EBC35695-3507-4FE9-8D3E-1E0A17A749ED}" type="parTrans" cxnId="{E4065C67-D68B-4205-849B-19BFC5BCF8F4}">
      <dgm:prSet/>
      <dgm:spPr/>
      <dgm:t>
        <a:bodyPr/>
        <a:lstStyle/>
        <a:p>
          <a:endParaRPr lang="en-US" sz="1000">
            <a:latin typeface="Greycliff CF" pitchFamily="50" charset="0"/>
          </a:endParaRPr>
        </a:p>
      </dgm:t>
    </dgm:pt>
    <dgm:pt modelId="{C9C97E62-A484-495E-8BBD-54092AF6770B}" type="sibTrans" cxnId="{E4065C67-D68B-4205-849B-19BFC5BCF8F4}">
      <dgm:prSet/>
      <dgm:spPr/>
      <dgm:t>
        <a:bodyPr/>
        <a:lstStyle/>
        <a:p>
          <a:endParaRPr lang="en-US" sz="1000">
            <a:latin typeface="Greycliff CF" pitchFamily="50" charset="0"/>
          </a:endParaRPr>
        </a:p>
      </dgm:t>
    </dgm:pt>
    <dgm:pt modelId="{F1704417-E2EE-42EE-9713-F8CAB99DF670}">
      <dgm:prSet custT="1"/>
      <dgm:spPr/>
      <dgm:t>
        <a:bodyPr/>
        <a:lstStyle/>
        <a:p>
          <a:pPr>
            <a:buNone/>
          </a:pPr>
          <a:r>
            <a:rPr lang="en-US" sz="1400" b="1" dirty="0">
              <a:latin typeface="Greycliff CF" pitchFamily="50" charset="0"/>
            </a:rPr>
            <a:t>Priority 4</a:t>
          </a:r>
        </a:p>
      </dgm:t>
    </dgm:pt>
    <dgm:pt modelId="{882B90E3-69EE-4CB4-B67C-2679A58581EC}" type="parTrans" cxnId="{6F2558A3-B1AF-4363-8A9F-3E2C0F2071DE}">
      <dgm:prSet/>
      <dgm:spPr/>
      <dgm:t>
        <a:bodyPr/>
        <a:lstStyle/>
        <a:p>
          <a:endParaRPr lang="en-US" sz="1000">
            <a:latin typeface="Greycliff CF" pitchFamily="50" charset="0"/>
          </a:endParaRPr>
        </a:p>
      </dgm:t>
    </dgm:pt>
    <dgm:pt modelId="{2549FDF8-3684-4DD6-8B72-2531880051DD}" type="sibTrans" cxnId="{6F2558A3-B1AF-4363-8A9F-3E2C0F2071DE}">
      <dgm:prSet/>
      <dgm:spPr/>
      <dgm:t>
        <a:bodyPr/>
        <a:lstStyle/>
        <a:p>
          <a:endParaRPr lang="en-US" sz="1000">
            <a:latin typeface="Greycliff CF" pitchFamily="50" charset="0"/>
          </a:endParaRPr>
        </a:p>
      </dgm:t>
    </dgm:pt>
    <dgm:pt modelId="{EA7CA761-670E-411B-9147-CC35562A1DEF}">
      <dgm:prSet custT="1"/>
      <dgm:spPr/>
      <dgm:t>
        <a:bodyPr/>
        <a:lstStyle/>
        <a:p>
          <a:pPr>
            <a:buNone/>
          </a:pPr>
          <a:r>
            <a:rPr lang="en-US" sz="1100" b="1" dirty="0">
              <a:solidFill>
                <a:srgbClr val="006782"/>
              </a:solidFill>
              <a:latin typeface="Greycliff CF" pitchFamily="50" charset="0"/>
            </a:rPr>
            <a:t>Drive Cross-Product Engagement</a:t>
          </a:r>
          <a:endParaRPr lang="en-US" sz="1100" b="1" dirty="0">
            <a:latin typeface="Greycliff CF" pitchFamily="50" charset="0"/>
          </a:endParaRPr>
        </a:p>
      </dgm:t>
    </dgm:pt>
    <dgm:pt modelId="{691CF598-819B-4C6F-B84F-7706ECB7A6F3}" type="parTrans" cxnId="{945CD043-7CAC-4016-95DC-F737BCF9E1BB}">
      <dgm:prSet/>
      <dgm:spPr/>
      <dgm:t>
        <a:bodyPr/>
        <a:lstStyle/>
        <a:p>
          <a:endParaRPr lang="en-US" sz="1000">
            <a:latin typeface="Greycliff CF" pitchFamily="50" charset="0"/>
          </a:endParaRPr>
        </a:p>
      </dgm:t>
    </dgm:pt>
    <dgm:pt modelId="{1A369AD3-6178-4FA1-8FA3-11B8B9840587}" type="sibTrans" cxnId="{945CD043-7CAC-4016-95DC-F737BCF9E1BB}">
      <dgm:prSet/>
      <dgm:spPr/>
      <dgm:t>
        <a:bodyPr/>
        <a:lstStyle/>
        <a:p>
          <a:endParaRPr lang="en-US" sz="1000">
            <a:latin typeface="Greycliff CF" pitchFamily="50" charset="0"/>
          </a:endParaRPr>
        </a:p>
      </dgm:t>
    </dgm:pt>
    <dgm:pt modelId="{E6D3F2A9-E7A2-419F-BC72-629785B86194}">
      <dgm:prSet custT="1"/>
      <dgm:spPr/>
      <dgm:t>
        <a:bodyPr/>
        <a:lstStyle/>
        <a:p>
          <a:pPr>
            <a:buNone/>
          </a:pPr>
          <a:r>
            <a:rPr lang="en-US" sz="1400" b="1" dirty="0">
              <a:latin typeface="Greycliff CF" pitchFamily="50" charset="0"/>
            </a:rPr>
            <a:t>Priority 5</a:t>
          </a:r>
        </a:p>
      </dgm:t>
    </dgm:pt>
    <dgm:pt modelId="{B901419B-0341-4674-BEB1-FF54D9E67634}" type="parTrans" cxnId="{C69C4819-88A2-4C8E-A89C-C894622A401F}">
      <dgm:prSet/>
      <dgm:spPr/>
      <dgm:t>
        <a:bodyPr/>
        <a:lstStyle/>
        <a:p>
          <a:endParaRPr lang="en-US">
            <a:latin typeface="Greycliff CF" pitchFamily="50" charset="0"/>
          </a:endParaRPr>
        </a:p>
      </dgm:t>
    </dgm:pt>
    <dgm:pt modelId="{76B359B7-951F-4794-86FE-B5BF362E77D8}" type="sibTrans" cxnId="{C69C4819-88A2-4C8E-A89C-C894622A401F}">
      <dgm:prSet/>
      <dgm:spPr/>
      <dgm:t>
        <a:bodyPr/>
        <a:lstStyle/>
        <a:p>
          <a:endParaRPr lang="en-US">
            <a:latin typeface="Greycliff CF" pitchFamily="50" charset="0"/>
          </a:endParaRPr>
        </a:p>
      </dgm:t>
    </dgm:pt>
    <dgm:pt modelId="{7CC9B3AA-1477-4E27-8B0F-694D3803B133}">
      <dgm:prSet custT="1"/>
      <dgm:spPr/>
      <dgm:t>
        <a:bodyPr/>
        <a:lstStyle/>
        <a:p>
          <a:r>
            <a:rPr lang="en-US" sz="1100" b="1" dirty="0">
              <a:solidFill>
                <a:srgbClr val="006782"/>
              </a:solidFill>
              <a:latin typeface="Greycliff CF" pitchFamily="50" charset="0"/>
            </a:rPr>
            <a:t>Measure Ministry Engagement, Not Just Downloads</a:t>
          </a:r>
          <a:endParaRPr lang="en-US" sz="1100" b="1" dirty="0">
            <a:latin typeface="Greycliff CF" pitchFamily="50" charset="0"/>
          </a:endParaRPr>
        </a:p>
      </dgm:t>
    </dgm:pt>
    <dgm:pt modelId="{0FE04C5B-F265-4A92-8DFF-981C744C3864}" type="parTrans" cxnId="{9B27ECD5-80E3-40FB-AC14-67B59BB33359}">
      <dgm:prSet/>
      <dgm:spPr/>
      <dgm:t>
        <a:bodyPr/>
        <a:lstStyle/>
        <a:p>
          <a:endParaRPr lang="en-US">
            <a:latin typeface="Greycliff CF" pitchFamily="50" charset="0"/>
          </a:endParaRPr>
        </a:p>
      </dgm:t>
    </dgm:pt>
    <dgm:pt modelId="{32FA1E4F-6DC3-4B14-86CE-B94E72FDFE02}" type="sibTrans" cxnId="{9B27ECD5-80E3-40FB-AC14-67B59BB33359}">
      <dgm:prSet/>
      <dgm:spPr/>
      <dgm:t>
        <a:bodyPr/>
        <a:lstStyle/>
        <a:p>
          <a:endParaRPr lang="en-US">
            <a:latin typeface="Greycliff CF" pitchFamily="50" charset="0"/>
          </a:endParaRPr>
        </a:p>
      </dgm:t>
    </dgm:pt>
    <dgm:pt modelId="{FA91E894-1491-4412-81AD-04142F5CF25E}" type="pres">
      <dgm:prSet presAssocID="{B2FDF0B4-2FCA-4ABF-9151-55EDEC74866F}" presName="list" presStyleCnt="0">
        <dgm:presLayoutVars>
          <dgm:dir/>
          <dgm:animLvl val="lvl"/>
        </dgm:presLayoutVars>
      </dgm:prSet>
      <dgm:spPr/>
    </dgm:pt>
    <dgm:pt modelId="{42D93611-5005-4B2B-B8E6-C5D1D1054BAC}" type="pres">
      <dgm:prSet presAssocID="{9BD1A2CD-9CDD-4A2D-833D-974BD0676648}" presName="posSpace" presStyleCnt="0"/>
      <dgm:spPr/>
    </dgm:pt>
    <dgm:pt modelId="{AAC6E1FA-D056-4D82-B947-44E23DF1D4C7}" type="pres">
      <dgm:prSet presAssocID="{9BD1A2CD-9CDD-4A2D-833D-974BD0676648}" presName="vertFlow" presStyleCnt="0"/>
      <dgm:spPr/>
    </dgm:pt>
    <dgm:pt modelId="{937BD6B1-6EF0-485C-998A-832B939FA71F}" type="pres">
      <dgm:prSet presAssocID="{9BD1A2CD-9CDD-4A2D-833D-974BD0676648}" presName="topSpace" presStyleCnt="0"/>
      <dgm:spPr/>
    </dgm:pt>
    <dgm:pt modelId="{D1D45841-AF58-4BE4-A2E2-19B8D3A8E890}" type="pres">
      <dgm:prSet presAssocID="{9BD1A2CD-9CDD-4A2D-833D-974BD0676648}" presName="firstComp" presStyleCnt="0"/>
      <dgm:spPr/>
    </dgm:pt>
    <dgm:pt modelId="{CE9199A2-7466-408F-949E-D6514C3CD95B}" type="pres">
      <dgm:prSet presAssocID="{9BD1A2CD-9CDD-4A2D-833D-974BD0676648}" presName="firstChild" presStyleLbl="bgAccFollowNode1" presStyleIdx="0" presStyleCnt="5"/>
      <dgm:spPr/>
    </dgm:pt>
    <dgm:pt modelId="{806755B5-741D-4760-8EDB-ED6EDAC74C2E}" type="pres">
      <dgm:prSet presAssocID="{9BD1A2CD-9CDD-4A2D-833D-974BD0676648}" presName="firstChildTx" presStyleLbl="bgAccFollowNode1" presStyleIdx="0" presStyleCnt="5">
        <dgm:presLayoutVars>
          <dgm:bulletEnabled val="1"/>
        </dgm:presLayoutVars>
      </dgm:prSet>
      <dgm:spPr/>
    </dgm:pt>
    <dgm:pt modelId="{D6501305-154C-48DE-BB3F-858188C691F4}" type="pres">
      <dgm:prSet presAssocID="{9BD1A2CD-9CDD-4A2D-833D-974BD0676648}" presName="negSpace" presStyleCnt="0"/>
      <dgm:spPr/>
    </dgm:pt>
    <dgm:pt modelId="{797D5E1C-9783-4C05-8DE0-D748F6C0C8F3}" type="pres">
      <dgm:prSet presAssocID="{9BD1A2CD-9CDD-4A2D-833D-974BD0676648}" presName="circle" presStyleLbl="node1" presStyleIdx="0" presStyleCnt="5"/>
      <dgm:spPr/>
    </dgm:pt>
    <dgm:pt modelId="{81C2A9BB-CF1A-4D9E-818D-F69DB533DB17}" type="pres">
      <dgm:prSet presAssocID="{2AE407A7-49DF-4E76-B66E-AF8868FF81DC}" presName="transSpace" presStyleCnt="0"/>
      <dgm:spPr/>
    </dgm:pt>
    <dgm:pt modelId="{0BE0E506-5E72-4EB0-BB7E-720C6BDC14F5}" type="pres">
      <dgm:prSet presAssocID="{7922515C-0CC9-46D9-9384-5288D624CF82}" presName="posSpace" presStyleCnt="0"/>
      <dgm:spPr/>
    </dgm:pt>
    <dgm:pt modelId="{86F41A1F-5EBA-44EC-8AD7-07B12BDB3302}" type="pres">
      <dgm:prSet presAssocID="{7922515C-0CC9-46D9-9384-5288D624CF82}" presName="vertFlow" presStyleCnt="0"/>
      <dgm:spPr/>
    </dgm:pt>
    <dgm:pt modelId="{17D4E45E-A503-4CC3-9AB4-F01C289EDF5D}" type="pres">
      <dgm:prSet presAssocID="{7922515C-0CC9-46D9-9384-5288D624CF82}" presName="topSpace" presStyleCnt="0"/>
      <dgm:spPr/>
    </dgm:pt>
    <dgm:pt modelId="{DE19C72E-2013-4898-B3EC-34429247703E}" type="pres">
      <dgm:prSet presAssocID="{7922515C-0CC9-46D9-9384-5288D624CF82}" presName="firstComp" presStyleCnt="0"/>
      <dgm:spPr/>
    </dgm:pt>
    <dgm:pt modelId="{CECC67EC-F8EF-4B95-8AB6-6901B59BFC7C}" type="pres">
      <dgm:prSet presAssocID="{7922515C-0CC9-46D9-9384-5288D624CF82}" presName="firstChild" presStyleLbl="bgAccFollowNode1" presStyleIdx="1" presStyleCnt="5"/>
      <dgm:spPr/>
    </dgm:pt>
    <dgm:pt modelId="{31044C69-D36A-45F0-8123-724089A0E235}" type="pres">
      <dgm:prSet presAssocID="{7922515C-0CC9-46D9-9384-5288D624CF82}" presName="firstChildTx" presStyleLbl="bgAccFollowNode1" presStyleIdx="1" presStyleCnt="5">
        <dgm:presLayoutVars>
          <dgm:bulletEnabled val="1"/>
        </dgm:presLayoutVars>
      </dgm:prSet>
      <dgm:spPr/>
    </dgm:pt>
    <dgm:pt modelId="{52EF9AD7-235F-440C-945B-CE4DE1B7B3CB}" type="pres">
      <dgm:prSet presAssocID="{7922515C-0CC9-46D9-9384-5288D624CF82}" presName="negSpace" presStyleCnt="0"/>
      <dgm:spPr/>
    </dgm:pt>
    <dgm:pt modelId="{6EA8A769-B48B-4E4D-8DD9-6EB784E6B757}" type="pres">
      <dgm:prSet presAssocID="{7922515C-0CC9-46D9-9384-5288D624CF82}" presName="circle" presStyleLbl="node1" presStyleIdx="1" presStyleCnt="5"/>
      <dgm:spPr/>
    </dgm:pt>
    <dgm:pt modelId="{B59E8F65-6F30-4D52-897F-2515BE023704}" type="pres">
      <dgm:prSet presAssocID="{752F4784-FE7D-4788-8137-850A080F7418}" presName="transSpace" presStyleCnt="0"/>
      <dgm:spPr/>
    </dgm:pt>
    <dgm:pt modelId="{431B7742-BB34-4885-9852-9495DA66426C}" type="pres">
      <dgm:prSet presAssocID="{0DEB7B26-962B-4AF2-8AEA-705894EC7895}" presName="posSpace" presStyleCnt="0"/>
      <dgm:spPr/>
    </dgm:pt>
    <dgm:pt modelId="{99611511-ABFC-4808-A189-F07CBD60AF0B}" type="pres">
      <dgm:prSet presAssocID="{0DEB7B26-962B-4AF2-8AEA-705894EC7895}" presName="vertFlow" presStyleCnt="0"/>
      <dgm:spPr/>
    </dgm:pt>
    <dgm:pt modelId="{845CBE7A-2815-4655-8755-D557F6B6EA71}" type="pres">
      <dgm:prSet presAssocID="{0DEB7B26-962B-4AF2-8AEA-705894EC7895}" presName="topSpace" presStyleCnt="0"/>
      <dgm:spPr/>
    </dgm:pt>
    <dgm:pt modelId="{9CB2EA43-7023-4991-90FB-4A0642F071E1}" type="pres">
      <dgm:prSet presAssocID="{0DEB7B26-962B-4AF2-8AEA-705894EC7895}" presName="firstComp" presStyleCnt="0"/>
      <dgm:spPr/>
    </dgm:pt>
    <dgm:pt modelId="{C8DBAED5-3DA6-48B8-BB18-257EF36B1843}" type="pres">
      <dgm:prSet presAssocID="{0DEB7B26-962B-4AF2-8AEA-705894EC7895}" presName="firstChild" presStyleLbl="bgAccFollowNode1" presStyleIdx="2" presStyleCnt="5"/>
      <dgm:spPr/>
    </dgm:pt>
    <dgm:pt modelId="{7379A065-E906-479D-A4E9-2A07CCAE27E9}" type="pres">
      <dgm:prSet presAssocID="{0DEB7B26-962B-4AF2-8AEA-705894EC7895}" presName="firstChildTx" presStyleLbl="bgAccFollowNode1" presStyleIdx="2" presStyleCnt="5">
        <dgm:presLayoutVars>
          <dgm:bulletEnabled val="1"/>
        </dgm:presLayoutVars>
      </dgm:prSet>
      <dgm:spPr/>
    </dgm:pt>
    <dgm:pt modelId="{39D65D87-5445-4A1E-BE57-1D10D48A20AF}" type="pres">
      <dgm:prSet presAssocID="{0DEB7B26-962B-4AF2-8AEA-705894EC7895}" presName="negSpace" presStyleCnt="0"/>
      <dgm:spPr/>
    </dgm:pt>
    <dgm:pt modelId="{16E8E871-DBBF-44DD-AEB9-44B714BFA462}" type="pres">
      <dgm:prSet presAssocID="{0DEB7B26-962B-4AF2-8AEA-705894EC7895}" presName="circle" presStyleLbl="node1" presStyleIdx="2" presStyleCnt="5"/>
      <dgm:spPr/>
    </dgm:pt>
    <dgm:pt modelId="{E43DB795-6930-4113-8982-EE2AD212C720}" type="pres">
      <dgm:prSet presAssocID="{A1CDF00C-C5B7-43CF-8564-95D3B85363DD}" presName="transSpace" presStyleCnt="0"/>
      <dgm:spPr/>
    </dgm:pt>
    <dgm:pt modelId="{D082E90E-D7C1-4A48-ADDC-6D3557AF8885}" type="pres">
      <dgm:prSet presAssocID="{F1704417-E2EE-42EE-9713-F8CAB99DF670}" presName="posSpace" presStyleCnt="0"/>
      <dgm:spPr/>
    </dgm:pt>
    <dgm:pt modelId="{22293CA5-B319-424D-AF41-48A1C8219BEF}" type="pres">
      <dgm:prSet presAssocID="{F1704417-E2EE-42EE-9713-F8CAB99DF670}" presName="vertFlow" presStyleCnt="0"/>
      <dgm:spPr/>
    </dgm:pt>
    <dgm:pt modelId="{7982BDEB-4FA3-4A2A-AC68-3C002AC82BAD}" type="pres">
      <dgm:prSet presAssocID="{F1704417-E2EE-42EE-9713-F8CAB99DF670}" presName="topSpace" presStyleCnt="0"/>
      <dgm:spPr/>
    </dgm:pt>
    <dgm:pt modelId="{462C975F-1E01-46C9-8D02-6042302AF52C}" type="pres">
      <dgm:prSet presAssocID="{F1704417-E2EE-42EE-9713-F8CAB99DF670}" presName="firstComp" presStyleCnt="0"/>
      <dgm:spPr/>
    </dgm:pt>
    <dgm:pt modelId="{5AD64EF7-C216-4F95-AFDD-2D566EBD5943}" type="pres">
      <dgm:prSet presAssocID="{F1704417-E2EE-42EE-9713-F8CAB99DF670}" presName="firstChild" presStyleLbl="bgAccFollowNode1" presStyleIdx="3" presStyleCnt="5"/>
      <dgm:spPr/>
    </dgm:pt>
    <dgm:pt modelId="{56FB318E-3EDC-44B6-863B-41AE4411701A}" type="pres">
      <dgm:prSet presAssocID="{F1704417-E2EE-42EE-9713-F8CAB99DF670}" presName="firstChildTx" presStyleLbl="bgAccFollowNode1" presStyleIdx="3" presStyleCnt="5">
        <dgm:presLayoutVars>
          <dgm:bulletEnabled val="1"/>
        </dgm:presLayoutVars>
      </dgm:prSet>
      <dgm:spPr/>
    </dgm:pt>
    <dgm:pt modelId="{D970EC7A-5630-42CD-841C-6A63F4C2F9BE}" type="pres">
      <dgm:prSet presAssocID="{F1704417-E2EE-42EE-9713-F8CAB99DF670}" presName="negSpace" presStyleCnt="0"/>
      <dgm:spPr/>
    </dgm:pt>
    <dgm:pt modelId="{53FE76BC-574C-40EF-A10D-B4033AE11558}" type="pres">
      <dgm:prSet presAssocID="{F1704417-E2EE-42EE-9713-F8CAB99DF670}" presName="circle" presStyleLbl="node1" presStyleIdx="3" presStyleCnt="5"/>
      <dgm:spPr/>
    </dgm:pt>
    <dgm:pt modelId="{5FC8AE8B-5C35-4F75-B2C7-9685A2673CD6}" type="pres">
      <dgm:prSet presAssocID="{2549FDF8-3684-4DD6-8B72-2531880051DD}" presName="transSpace" presStyleCnt="0"/>
      <dgm:spPr/>
    </dgm:pt>
    <dgm:pt modelId="{2A7F3A3E-79F7-441F-A9F6-735DB9DB51E5}" type="pres">
      <dgm:prSet presAssocID="{E6D3F2A9-E7A2-419F-BC72-629785B86194}" presName="posSpace" presStyleCnt="0"/>
      <dgm:spPr/>
    </dgm:pt>
    <dgm:pt modelId="{DC6FF868-889D-470B-B610-16686554F7F0}" type="pres">
      <dgm:prSet presAssocID="{E6D3F2A9-E7A2-419F-BC72-629785B86194}" presName="vertFlow" presStyleCnt="0"/>
      <dgm:spPr/>
    </dgm:pt>
    <dgm:pt modelId="{E5E713BC-5773-4B4A-8D74-82B24F73FD84}" type="pres">
      <dgm:prSet presAssocID="{E6D3F2A9-E7A2-419F-BC72-629785B86194}" presName="topSpace" presStyleCnt="0"/>
      <dgm:spPr/>
    </dgm:pt>
    <dgm:pt modelId="{A3586943-B0C1-472C-817D-7C29BB726E4B}" type="pres">
      <dgm:prSet presAssocID="{E6D3F2A9-E7A2-419F-BC72-629785B86194}" presName="firstComp" presStyleCnt="0"/>
      <dgm:spPr/>
    </dgm:pt>
    <dgm:pt modelId="{92C16382-ADAF-4D93-BA45-BDEE47BBE69D}" type="pres">
      <dgm:prSet presAssocID="{E6D3F2A9-E7A2-419F-BC72-629785B86194}" presName="firstChild" presStyleLbl="bgAccFollowNode1" presStyleIdx="4" presStyleCnt="5"/>
      <dgm:spPr/>
    </dgm:pt>
    <dgm:pt modelId="{AF3A2C3C-4CDD-49C1-BF80-75F83952CD47}" type="pres">
      <dgm:prSet presAssocID="{E6D3F2A9-E7A2-419F-BC72-629785B86194}" presName="firstChildTx" presStyleLbl="bgAccFollowNode1" presStyleIdx="4" presStyleCnt="5">
        <dgm:presLayoutVars>
          <dgm:bulletEnabled val="1"/>
        </dgm:presLayoutVars>
      </dgm:prSet>
      <dgm:spPr/>
    </dgm:pt>
    <dgm:pt modelId="{18EAD86D-7557-46C0-87E5-1275FE59204B}" type="pres">
      <dgm:prSet presAssocID="{E6D3F2A9-E7A2-419F-BC72-629785B86194}" presName="negSpace" presStyleCnt="0"/>
      <dgm:spPr/>
    </dgm:pt>
    <dgm:pt modelId="{6E35BC5E-1BF4-488D-BD91-D604D9CFA513}" type="pres">
      <dgm:prSet presAssocID="{E6D3F2A9-E7A2-419F-BC72-629785B86194}" presName="circle" presStyleLbl="node1" presStyleIdx="4" presStyleCnt="5"/>
      <dgm:spPr/>
    </dgm:pt>
  </dgm:ptLst>
  <dgm:cxnLst>
    <dgm:cxn modelId="{94CDD407-2B04-4FC6-A83E-7F71D451FE93}" type="presOf" srcId="{E6D3F2A9-E7A2-419F-BC72-629785B86194}" destId="{6E35BC5E-1BF4-488D-BD91-D604D9CFA513}" srcOrd="0" destOrd="0" presId="urn:microsoft.com/office/officeart/2005/8/layout/hList9"/>
    <dgm:cxn modelId="{E29DC011-4322-46D5-A176-1960322E04B8}" type="presOf" srcId="{05E00B4F-2F6C-4739-9B2B-3430CE9EE292}" destId="{7379A065-E906-479D-A4E9-2A07CCAE27E9}" srcOrd="1" destOrd="0" presId="urn:microsoft.com/office/officeart/2005/8/layout/hList9"/>
    <dgm:cxn modelId="{3B06E913-A954-4CDB-A981-F2DC6A61055F}" type="presOf" srcId="{F1704417-E2EE-42EE-9713-F8CAB99DF670}" destId="{53FE76BC-574C-40EF-A10D-B4033AE11558}" srcOrd="0" destOrd="0" presId="urn:microsoft.com/office/officeart/2005/8/layout/hList9"/>
    <dgm:cxn modelId="{C69C4819-88A2-4C8E-A89C-C894622A401F}" srcId="{B2FDF0B4-2FCA-4ABF-9151-55EDEC74866F}" destId="{E6D3F2A9-E7A2-419F-BC72-629785B86194}" srcOrd="4" destOrd="0" parTransId="{B901419B-0341-4674-BEB1-FF54D9E67634}" sibTransId="{76B359B7-951F-4794-86FE-B5BF362E77D8}"/>
    <dgm:cxn modelId="{4170E71C-9829-4734-AF7D-180AA13FC8EB}" srcId="{9BD1A2CD-9CDD-4A2D-833D-974BD0676648}" destId="{FFF79036-204E-4377-8757-24C66DC9B5AE}" srcOrd="0" destOrd="0" parTransId="{D1BFAA8C-9AF4-4AEB-8F40-E8FB06CF08A4}" sibTransId="{D83F0240-0291-410A-95C0-72634F1DAC9A}"/>
    <dgm:cxn modelId="{F12F3A2D-0C96-44C7-BDC6-D794D8A08A93}" type="presOf" srcId="{EA7CA761-670E-411B-9147-CC35562A1DEF}" destId="{56FB318E-3EDC-44B6-863B-41AE4411701A}" srcOrd="1" destOrd="0" presId="urn:microsoft.com/office/officeart/2005/8/layout/hList9"/>
    <dgm:cxn modelId="{5435EB31-0DB1-451E-BBB9-8D3480BEAB9B}" srcId="{B2FDF0B4-2FCA-4ABF-9151-55EDEC74866F}" destId="{7922515C-0CC9-46D9-9384-5288D624CF82}" srcOrd="1" destOrd="0" parTransId="{B05C091F-C606-4B1B-BD89-82DEA3F1CCF2}" sibTransId="{752F4784-FE7D-4788-8137-850A080F7418}"/>
    <dgm:cxn modelId="{C3FF7236-927D-462B-BC38-5DE820C08A94}" type="presOf" srcId="{7CC9B3AA-1477-4E27-8B0F-694D3803B133}" destId="{AF3A2C3C-4CDD-49C1-BF80-75F83952CD47}" srcOrd="1" destOrd="0" presId="urn:microsoft.com/office/officeart/2005/8/layout/hList9"/>
    <dgm:cxn modelId="{945CD043-7CAC-4016-95DC-F737BCF9E1BB}" srcId="{F1704417-E2EE-42EE-9713-F8CAB99DF670}" destId="{EA7CA761-670E-411B-9147-CC35562A1DEF}" srcOrd="0" destOrd="0" parTransId="{691CF598-819B-4C6F-B84F-7706ECB7A6F3}" sibTransId="{1A369AD3-6178-4FA1-8FA3-11B8B9840587}"/>
    <dgm:cxn modelId="{EA3DC04F-DCCD-4A0D-8806-33B60FFAC45B}" type="presOf" srcId="{B2FDF0B4-2FCA-4ABF-9151-55EDEC74866F}" destId="{FA91E894-1491-4412-81AD-04142F5CF25E}" srcOrd="0" destOrd="0" presId="urn:microsoft.com/office/officeart/2005/8/layout/hList9"/>
    <dgm:cxn modelId="{17FC2156-1CF5-48DE-B381-50C8EF4DE345}" type="presOf" srcId="{05E00B4F-2F6C-4739-9B2B-3430CE9EE292}" destId="{C8DBAED5-3DA6-48B8-BB18-257EF36B1843}" srcOrd="0" destOrd="0" presId="urn:microsoft.com/office/officeart/2005/8/layout/hList9"/>
    <dgm:cxn modelId="{E0D43658-46CA-4D15-9563-D1C12BF70CE2}" type="presOf" srcId="{0DEB7B26-962B-4AF2-8AEA-705894EC7895}" destId="{16E8E871-DBBF-44DD-AEB9-44B714BFA462}" srcOrd="0" destOrd="0" presId="urn:microsoft.com/office/officeart/2005/8/layout/hList9"/>
    <dgm:cxn modelId="{E4065C67-D68B-4205-849B-19BFC5BCF8F4}" srcId="{0DEB7B26-962B-4AF2-8AEA-705894EC7895}" destId="{05E00B4F-2F6C-4739-9B2B-3430CE9EE292}" srcOrd="0" destOrd="0" parTransId="{EBC35695-3507-4FE9-8D3E-1E0A17A749ED}" sibTransId="{C9C97E62-A484-495E-8BBD-54092AF6770B}"/>
    <dgm:cxn modelId="{5612396F-88B0-4CFF-89E7-3E52E64320BA}" type="presOf" srcId="{9BD1A2CD-9CDD-4A2D-833D-974BD0676648}" destId="{797D5E1C-9783-4C05-8DE0-D748F6C0C8F3}" srcOrd="0" destOrd="0" presId="urn:microsoft.com/office/officeart/2005/8/layout/hList9"/>
    <dgm:cxn modelId="{9901D976-ADFE-401D-981E-3505B5FF0E8A}" type="presOf" srcId="{EA7CA761-670E-411B-9147-CC35562A1DEF}" destId="{5AD64EF7-C216-4F95-AFDD-2D566EBD5943}" srcOrd="0" destOrd="0" presId="urn:microsoft.com/office/officeart/2005/8/layout/hList9"/>
    <dgm:cxn modelId="{8BBB3F8A-4BD7-494D-A555-0A61517635A1}" type="presOf" srcId="{FFF79036-204E-4377-8757-24C66DC9B5AE}" destId="{CE9199A2-7466-408F-949E-D6514C3CD95B}" srcOrd="0" destOrd="0" presId="urn:microsoft.com/office/officeart/2005/8/layout/hList9"/>
    <dgm:cxn modelId="{27B77E8D-524F-457C-8798-A3AA13AE515D}" type="presOf" srcId="{7922515C-0CC9-46D9-9384-5288D624CF82}" destId="{6EA8A769-B48B-4E4D-8DD9-6EB784E6B757}" srcOrd="0" destOrd="0" presId="urn:microsoft.com/office/officeart/2005/8/layout/hList9"/>
    <dgm:cxn modelId="{CD36969C-A27D-4DB6-8424-60C1D0F5D38E}" type="presOf" srcId="{F45233EF-4487-48A0-9649-67009E60142C}" destId="{31044C69-D36A-45F0-8123-724089A0E235}" srcOrd="1" destOrd="0" presId="urn:microsoft.com/office/officeart/2005/8/layout/hList9"/>
    <dgm:cxn modelId="{6F2558A3-B1AF-4363-8A9F-3E2C0F2071DE}" srcId="{B2FDF0B4-2FCA-4ABF-9151-55EDEC74866F}" destId="{F1704417-E2EE-42EE-9713-F8CAB99DF670}" srcOrd="3" destOrd="0" parTransId="{882B90E3-69EE-4CB4-B67C-2679A58581EC}" sibTransId="{2549FDF8-3684-4DD6-8B72-2531880051DD}"/>
    <dgm:cxn modelId="{5DBA6BB2-4CE9-4262-967B-AA8E62C8BBE5}" srcId="{B2FDF0B4-2FCA-4ABF-9151-55EDEC74866F}" destId="{9BD1A2CD-9CDD-4A2D-833D-974BD0676648}" srcOrd="0" destOrd="0" parTransId="{DB8649CB-BBB9-42A5-BE90-691EAD8CC528}" sibTransId="{2AE407A7-49DF-4E76-B66E-AF8868FF81DC}"/>
    <dgm:cxn modelId="{08F809C7-BC76-41B2-B2A3-E5D8D1B12BE5}" srcId="{B2FDF0B4-2FCA-4ABF-9151-55EDEC74866F}" destId="{0DEB7B26-962B-4AF2-8AEA-705894EC7895}" srcOrd="2" destOrd="0" parTransId="{0648E2E5-1924-469D-8D38-D820365C1466}" sibTransId="{A1CDF00C-C5B7-43CF-8564-95D3B85363DD}"/>
    <dgm:cxn modelId="{4D14BECB-4BAF-4C4E-9AFF-E64A5E2B8024}" type="presOf" srcId="{F45233EF-4487-48A0-9649-67009E60142C}" destId="{CECC67EC-F8EF-4B95-8AB6-6901B59BFC7C}" srcOrd="0" destOrd="0" presId="urn:microsoft.com/office/officeart/2005/8/layout/hList9"/>
    <dgm:cxn modelId="{9B27ECD5-80E3-40FB-AC14-67B59BB33359}" srcId="{E6D3F2A9-E7A2-419F-BC72-629785B86194}" destId="{7CC9B3AA-1477-4E27-8B0F-694D3803B133}" srcOrd="0" destOrd="0" parTransId="{0FE04C5B-F265-4A92-8DFF-981C744C3864}" sibTransId="{32FA1E4F-6DC3-4B14-86CE-B94E72FDFE02}"/>
    <dgm:cxn modelId="{61A0CFE5-1847-4C5F-BFDE-E76C2A78E46D}" type="presOf" srcId="{7CC9B3AA-1477-4E27-8B0F-694D3803B133}" destId="{92C16382-ADAF-4D93-BA45-BDEE47BBE69D}" srcOrd="0" destOrd="0" presId="urn:microsoft.com/office/officeart/2005/8/layout/hList9"/>
    <dgm:cxn modelId="{292F20F8-189F-4A26-9BAC-AF532097B5C5}" type="presOf" srcId="{FFF79036-204E-4377-8757-24C66DC9B5AE}" destId="{806755B5-741D-4760-8EDB-ED6EDAC74C2E}" srcOrd="1" destOrd="0" presId="urn:microsoft.com/office/officeart/2005/8/layout/hList9"/>
    <dgm:cxn modelId="{A85CC6FE-CF99-4E7D-B80B-4C975564E1F5}" srcId="{7922515C-0CC9-46D9-9384-5288D624CF82}" destId="{F45233EF-4487-48A0-9649-67009E60142C}" srcOrd="0" destOrd="0" parTransId="{8EFDD7E3-6696-4288-B561-9648135F9266}" sibTransId="{FA491C4A-2847-4648-BACF-7484328D1D62}"/>
    <dgm:cxn modelId="{40CDB070-7988-4B53-8E73-5DA017CABA0D}" type="presParOf" srcId="{FA91E894-1491-4412-81AD-04142F5CF25E}" destId="{42D93611-5005-4B2B-B8E6-C5D1D1054BAC}" srcOrd="0" destOrd="0" presId="urn:microsoft.com/office/officeart/2005/8/layout/hList9"/>
    <dgm:cxn modelId="{89143A4B-E420-4294-B1C7-53EDE6A3E47C}" type="presParOf" srcId="{FA91E894-1491-4412-81AD-04142F5CF25E}" destId="{AAC6E1FA-D056-4D82-B947-44E23DF1D4C7}" srcOrd="1" destOrd="0" presId="urn:microsoft.com/office/officeart/2005/8/layout/hList9"/>
    <dgm:cxn modelId="{1D489A46-B840-4612-97B2-4506217AEC5E}" type="presParOf" srcId="{AAC6E1FA-D056-4D82-B947-44E23DF1D4C7}" destId="{937BD6B1-6EF0-485C-998A-832B939FA71F}" srcOrd="0" destOrd="0" presId="urn:microsoft.com/office/officeart/2005/8/layout/hList9"/>
    <dgm:cxn modelId="{548DBCDF-50AA-4EFB-B408-F8053F12BB13}" type="presParOf" srcId="{AAC6E1FA-D056-4D82-B947-44E23DF1D4C7}" destId="{D1D45841-AF58-4BE4-A2E2-19B8D3A8E890}" srcOrd="1" destOrd="0" presId="urn:microsoft.com/office/officeart/2005/8/layout/hList9"/>
    <dgm:cxn modelId="{D8E50EFF-28AF-40A4-8F27-84EB70A58401}" type="presParOf" srcId="{D1D45841-AF58-4BE4-A2E2-19B8D3A8E890}" destId="{CE9199A2-7466-408F-949E-D6514C3CD95B}" srcOrd="0" destOrd="0" presId="urn:microsoft.com/office/officeart/2005/8/layout/hList9"/>
    <dgm:cxn modelId="{76B10C5F-CEDC-4736-B70D-6F7F05B54CC8}" type="presParOf" srcId="{D1D45841-AF58-4BE4-A2E2-19B8D3A8E890}" destId="{806755B5-741D-4760-8EDB-ED6EDAC74C2E}" srcOrd="1" destOrd="0" presId="urn:microsoft.com/office/officeart/2005/8/layout/hList9"/>
    <dgm:cxn modelId="{41625BFE-35DC-4AF5-84F3-E55FD06DE804}" type="presParOf" srcId="{FA91E894-1491-4412-81AD-04142F5CF25E}" destId="{D6501305-154C-48DE-BB3F-858188C691F4}" srcOrd="2" destOrd="0" presId="urn:microsoft.com/office/officeart/2005/8/layout/hList9"/>
    <dgm:cxn modelId="{9504BFA3-A31E-48B9-BB38-6B18C474ECE9}" type="presParOf" srcId="{FA91E894-1491-4412-81AD-04142F5CF25E}" destId="{797D5E1C-9783-4C05-8DE0-D748F6C0C8F3}" srcOrd="3" destOrd="0" presId="urn:microsoft.com/office/officeart/2005/8/layout/hList9"/>
    <dgm:cxn modelId="{392E8B39-F3EA-48B7-9EF9-D3AFA1EA54DC}" type="presParOf" srcId="{FA91E894-1491-4412-81AD-04142F5CF25E}" destId="{81C2A9BB-CF1A-4D9E-818D-F69DB533DB17}" srcOrd="4" destOrd="0" presId="urn:microsoft.com/office/officeart/2005/8/layout/hList9"/>
    <dgm:cxn modelId="{CFC977F5-16F1-4838-9156-96FF3E54ABB2}" type="presParOf" srcId="{FA91E894-1491-4412-81AD-04142F5CF25E}" destId="{0BE0E506-5E72-4EB0-BB7E-720C6BDC14F5}" srcOrd="5" destOrd="0" presId="urn:microsoft.com/office/officeart/2005/8/layout/hList9"/>
    <dgm:cxn modelId="{2C847348-0670-472D-B959-DAA5409DC298}" type="presParOf" srcId="{FA91E894-1491-4412-81AD-04142F5CF25E}" destId="{86F41A1F-5EBA-44EC-8AD7-07B12BDB3302}" srcOrd="6" destOrd="0" presId="urn:microsoft.com/office/officeart/2005/8/layout/hList9"/>
    <dgm:cxn modelId="{56DCE150-ABDD-4978-AC5A-1E01F5BBFD0C}" type="presParOf" srcId="{86F41A1F-5EBA-44EC-8AD7-07B12BDB3302}" destId="{17D4E45E-A503-4CC3-9AB4-F01C289EDF5D}" srcOrd="0" destOrd="0" presId="urn:microsoft.com/office/officeart/2005/8/layout/hList9"/>
    <dgm:cxn modelId="{489C5ABC-9B72-49F5-BCCA-29D937D7AB92}" type="presParOf" srcId="{86F41A1F-5EBA-44EC-8AD7-07B12BDB3302}" destId="{DE19C72E-2013-4898-B3EC-34429247703E}" srcOrd="1" destOrd="0" presId="urn:microsoft.com/office/officeart/2005/8/layout/hList9"/>
    <dgm:cxn modelId="{7393727D-2A62-413D-A0D2-C27CC036A156}" type="presParOf" srcId="{DE19C72E-2013-4898-B3EC-34429247703E}" destId="{CECC67EC-F8EF-4B95-8AB6-6901B59BFC7C}" srcOrd="0" destOrd="0" presId="urn:microsoft.com/office/officeart/2005/8/layout/hList9"/>
    <dgm:cxn modelId="{79EBBD64-9EEF-4230-9AC8-89EF6DEA116D}" type="presParOf" srcId="{DE19C72E-2013-4898-B3EC-34429247703E}" destId="{31044C69-D36A-45F0-8123-724089A0E235}" srcOrd="1" destOrd="0" presId="urn:microsoft.com/office/officeart/2005/8/layout/hList9"/>
    <dgm:cxn modelId="{B7A25CC7-F45C-422A-874D-30CE558AFC5D}" type="presParOf" srcId="{FA91E894-1491-4412-81AD-04142F5CF25E}" destId="{52EF9AD7-235F-440C-945B-CE4DE1B7B3CB}" srcOrd="7" destOrd="0" presId="urn:microsoft.com/office/officeart/2005/8/layout/hList9"/>
    <dgm:cxn modelId="{C76EE1C0-0113-49F2-BCB2-39D0610B1560}" type="presParOf" srcId="{FA91E894-1491-4412-81AD-04142F5CF25E}" destId="{6EA8A769-B48B-4E4D-8DD9-6EB784E6B757}" srcOrd="8" destOrd="0" presId="urn:microsoft.com/office/officeart/2005/8/layout/hList9"/>
    <dgm:cxn modelId="{4A309E17-D2B5-4BA1-9E06-49646A39B016}" type="presParOf" srcId="{FA91E894-1491-4412-81AD-04142F5CF25E}" destId="{B59E8F65-6F30-4D52-897F-2515BE023704}" srcOrd="9" destOrd="0" presId="urn:microsoft.com/office/officeart/2005/8/layout/hList9"/>
    <dgm:cxn modelId="{42F78EC8-AB93-46D8-A2A3-6E794307E983}" type="presParOf" srcId="{FA91E894-1491-4412-81AD-04142F5CF25E}" destId="{431B7742-BB34-4885-9852-9495DA66426C}" srcOrd="10" destOrd="0" presId="urn:microsoft.com/office/officeart/2005/8/layout/hList9"/>
    <dgm:cxn modelId="{83C7866A-ED36-4244-9095-528D4AA95F30}" type="presParOf" srcId="{FA91E894-1491-4412-81AD-04142F5CF25E}" destId="{99611511-ABFC-4808-A189-F07CBD60AF0B}" srcOrd="11" destOrd="0" presId="urn:microsoft.com/office/officeart/2005/8/layout/hList9"/>
    <dgm:cxn modelId="{B31BB53D-E824-4484-9B31-5F78DC562171}" type="presParOf" srcId="{99611511-ABFC-4808-A189-F07CBD60AF0B}" destId="{845CBE7A-2815-4655-8755-D557F6B6EA71}" srcOrd="0" destOrd="0" presId="urn:microsoft.com/office/officeart/2005/8/layout/hList9"/>
    <dgm:cxn modelId="{DDD048AE-774F-4EA0-8061-97637ECAADB2}" type="presParOf" srcId="{99611511-ABFC-4808-A189-F07CBD60AF0B}" destId="{9CB2EA43-7023-4991-90FB-4A0642F071E1}" srcOrd="1" destOrd="0" presId="urn:microsoft.com/office/officeart/2005/8/layout/hList9"/>
    <dgm:cxn modelId="{AF3D130A-03F8-4D5D-850E-E3EB6538B067}" type="presParOf" srcId="{9CB2EA43-7023-4991-90FB-4A0642F071E1}" destId="{C8DBAED5-3DA6-48B8-BB18-257EF36B1843}" srcOrd="0" destOrd="0" presId="urn:microsoft.com/office/officeart/2005/8/layout/hList9"/>
    <dgm:cxn modelId="{B38AFFA0-0706-4940-8BCA-17EAAB93C861}" type="presParOf" srcId="{9CB2EA43-7023-4991-90FB-4A0642F071E1}" destId="{7379A065-E906-479D-A4E9-2A07CCAE27E9}" srcOrd="1" destOrd="0" presId="urn:microsoft.com/office/officeart/2005/8/layout/hList9"/>
    <dgm:cxn modelId="{9B2E167C-A1EA-4786-AD6C-846DC5D9B700}" type="presParOf" srcId="{FA91E894-1491-4412-81AD-04142F5CF25E}" destId="{39D65D87-5445-4A1E-BE57-1D10D48A20AF}" srcOrd="12" destOrd="0" presId="urn:microsoft.com/office/officeart/2005/8/layout/hList9"/>
    <dgm:cxn modelId="{8C1E21A8-1F94-493A-841E-577467BF973B}" type="presParOf" srcId="{FA91E894-1491-4412-81AD-04142F5CF25E}" destId="{16E8E871-DBBF-44DD-AEB9-44B714BFA462}" srcOrd="13" destOrd="0" presId="urn:microsoft.com/office/officeart/2005/8/layout/hList9"/>
    <dgm:cxn modelId="{DD83588E-72E8-4BB2-8D3A-910C2F3B4DD2}" type="presParOf" srcId="{FA91E894-1491-4412-81AD-04142F5CF25E}" destId="{E43DB795-6930-4113-8982-EE2AD212C720}" srcOrd="14" destOrd="0" presId="urn:microsoft.com/office/officeart/2005/8/layout/hList9"/>
    <dgm:cxn modelId="{2E52A8FA-BD9C-4BA5-8D67-9D37DD524B84}" type="presParOf" srcId="{FA91E894-1491-4412-81AD-04142F5CF25E}" destId="{D082E90E-D7C1-4A48-ADDC-6D3557AF8885}" srcOrd="15" destOrd="0" presId="urn:microsoft.com/office/officeart/2005/8/layout/hList9"/>
    <dgm:cxn modelId="{FCD975AD-715B-4957-9594-7BFC93518286}" type="presParOf" srcId="{FA91E894-1491-4412-81AD-04142F5CF25E}" destId="{22293CA5-B319-424D-AF41-48A1C8219BEF}" srcOrd="16" destOrd="0" presId="urn:microsoft.com/office/officeart/2005/8/layout/hList9"/>
    <dgm:cxn modelId="{425E2BF6-455F-4077-8001-C19949C8F78A}" type="presParOf" srcId="{22293CA5-B319-424D-AF41-48A1C8219BEF}" destId="{7982BDEB-4FA3-4A2A-AC68-3C002AC82BAD}" srcOrd="0" destOrd="0" presId="urn:microsoft.com/office/officeart/2005/8/layout/hList9"/>
    <dgm:cxn modelId="{4DEB5538-BAA8-407E-95E8-4EDC1E42225B}" type="presParOf" srcId="{22293CA5-B319-424D-AF41-48A1C8219BEF}" destId="{462C975F-1E01-46C9-8D02-6042302AF52C}" srcOrd="1" destOrd="0" presId="urn:microsoft.com/office/officeart/2005/8/layout/hList9"/>
    <dgm:cxn modelId="{0B13E259-6206-4C1B-992A-FEA888C56794}" type="presParOf" srcId="{462C975F-1E01-46C9-8D02-6042302AF52C}" destId="{5AD64EF7-C216-4F95-AFDD-2D566EBD5943}" srcOrd="0" destOrd="0" presId="urn:microsoft.com/office/officeart/2005/8/layout/hList9"/>
    <dgm:cxn modelId="{4D4DB16E-17FD-49BF-AC5A-8CF6F314FDDC}" type="presParOf" srcId="{462C975F-1E01-46C9-8D02-6042302AF52C}" destId="{56FB318E-3EDC-44B6-863B-41AE4411701A}" srcOrd="1" destOrd="0" presId="urn:microsoft.com/office/officeart/2005/8/layout/hList9"/>
    <dgm:cxn modelId="{0A1E187F-88AA-41E2-BB56-E5A6B5BFF464}" type="presParOf" srcId="{FA91E894-1491-4412-81AD-04142F5CF25E}" destId="{D970EC7A-5630-42CD-841C-6A63F4C2F9BE}" srcOrd="17" destOrd="0" presId="urn:microsoft.com/office/officeart/2005/8/layout/hList9"/>
    <dgm:cxn modelId="{A3092700-E034-4084-BA3E-F148E1AEE2FC}" type="presParOf" srcId="{FA91E894-1491-4412-81AD-04142F5CF25E}" destId="{53FE76BC-574C-40EF-A10D-B4033AE11558}" srcOrd="18" destOrd="0" presId="urn:microsoft.com/office/officeart/2005/8/layout/hList9"/>
    <dgm:cxn modelId="{E2543ECC-2051-4100-A80C-102F84FFC3D5}" type="presParOf" srcId="{FA91E894-1491-4412-81AD-04142F5CF25E}" destId="{5FC8AE8B-5C35-4F75-B2C7-9685A2673CD6}" srcOrd="19" destOrd="0" presId="urn:microsoft.com/office/officeart/2005/8/layout/hList9"/>
    <dgm:cxn modelId="{E568557D-2FC9-41CE-B7DD-694892EAA968}" type="presParOf" srcId="{FA91E894-1491-4412-81AD-04142F5CF25E}" destId="{2A7F3A3E-79F7-441F-A9F6-735DB9DB51E5}" srcOrd="20" destOrd="0" presId="urn:microsoft.com/office/officeart/2005/8/layout/hList9"/>
    <dgm:cxn modelId="{21B1F142-E68C-407A-8BD7-51C7F84691B1}" type="presParOf" srcId="{FA91E894-1491-4412-81AD-04142F5CF25E}" destId="{DC6FF868-889D-470B-B610-16686554F7F0}" srcOrd="21" destOrd="0" presId="urn:microsoft.com/office/officeart/2005/8/layout/hList9"/>
    <dgm:cxn modelId="{D985982D-3DEB-455D-BE2D-4F2E3A55CE82}" type="presParOf" srcId="{DC6FF868-889D-470B-B610-16686554F7F0}" destId="{E5E713BC-5773-4B4A-8D74-82B24F73FD84}" srcOrd="0" destOrd="0" presId="urn:microsoft.com/office/officeart/2005/8/layout/hList9"/>
    <dgm:cxn modelId="{B82CE445-F030-43B3-90D2-0C26A87C2B6B}" type="presParOf" srcId="{DC6FF868-889D-470B-B610-16686554F7F0}" destId="{A3586943-B0C1-472C-817D-7C29BB726E4B}" srcOrd="1" destOrd="0" presId="urn:microsoft.com/office/officeart/2005/8/layout/hList9"/>
    <dgm:cxn modelId="{B88843DE-024F-40CD-8052-B863D5828370}" type="presParOf" srcId="{A3586943-B0C1-472C-817D-7C29BB726E4B}" destId="{92C16382-ADAF-4D93-BA45-BDEE47BBE69D}" srcOrd="0" destOrd="0" presId="urn:microsoft.com/office/officeart/2005/8/layout/hList9"/>
    <dgm:cxn modelId="{C7F3A92A-0916-445E-88D0-B6029D8860DA}" type="presParOf" srcId="{A3586943-B0C1-472C-817D-7C29BB726E4B}" destId="{AF3A2C3C-4CDD-49C1-BF80-75F83952CD47}" srcOrd="1" destOrd="0" presId="urn:microsoft.com/office/officeart/2005/8/layout/hList9"/>
    <dgm:cxn modelId="{41A1056D-14BF-46A2-A495-83176CE90C3A}" type="presParOf" srcId="{FA91E894-1491-4412-81AD-04142F5CF25E}" destId="{18EAD86D-7557-46C0-87E5-1275FE59204B}" srcOrd="22" destOrd="0" presId="urn:microsoft.com/office/officeart/2005/8/layout/hList9"/>
    <dgm:cxn modelId="{742A44B1-57BA-4F1F-9FEF-EE27A42E0385}" type="presParOf" srcId="{FA91E894-1491-4412-81AD-04142F5CF25E}" destId="{6E35BC5E-1BF4-488D-BD91-D604D9CFA513}" srcOrd="23" destOrd="0" presId="urn:microsoft.com/office/officeart/2005/8/layout/hList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9199A2-7466-408F-949E-D6514C3CD95B}">
      <dsp:nvSpPr>
        <dsp:cNvPr id="0" name=""/>
        <dsp:cNvSpPr/>
      </dsp:nvSpPr>
      <dsp:spPr>
        <a:xfrm>
          <a:off x="716789" y="427983"/>
          <a:ext cx="1343727" cy="89626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88950">
            <a:lnSpc>
              <a:spcPct val="90000"/>
            </a:lnSpc>
            <a:spcBef>
              <a:spcPct val="0"/>
            </a:spcBef>
            <a:spcAft>
              <a:spcPct val="35000"/>
            </a:spcAft>
            <a:buNone/>
          </a:pPr>
          <a:r>
            <a:rPr lang="en-US" sz="1100" b="1" kern="1200" dirty="0">
              <a:solidFill>
                <a:srgbClr val="006782"/>
              </a:solidFill>
              <a:latin typeface="Greycliff CF" pitchFamily="50" charset="0"/>
            </a:rPr>
            <a:t>Build Known Listeners</a:t>
          </a:r>
          <a:endParaRPr lang="en-US" sz="1100" b="1" kern="1200" dirty="0">
            <a:latin typeface="Greycliff CF" pitchFamily="50" charset="0"/>
          </a:endParaRPr>
        </a:p>
      </dsp:txBody>
      <dsp:txXfrm>
        <a:off x="931785" y="427983"/>
        <a:ext cx="1128731" cy="896266"/>
      </dsp:txXfrm>
    </dsp:sp>
    <dsp:sp modelId="{797D5E1C-9783-4C05-8DE0-D748F6C0C8F3}">
      <dsp:nvSpPr>
        <dsp:cNvPr id="0" name=""/>
        <dsp:cNvSpPr/>
      </dsp:nvSpPr>
      <dsp:spPr>
        <a:xfrm>
          <a:off x="134" y="69656"/>
          <a:ext cx="895818" cy="89581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b="1" i="0" kern="1200" dirty="0">
              <a:latin typeface="Greycliff CF" pitchFamily="50" charset="0"/>
            </a:rPr>
            <a:t>Priority 1</a:t>
          </a:r>
        </a:p>
      </dsp:txBody>
      <dsp:txXfrm>
        <a:off x="131324" y="200846"/>
        <a:ext cx="633438" cy="633438"/>
      </dsp:txXfrm>
    </dsp:sp>
    <dsp:sp modelId="{CECC67EC-F8EF-4B95-8AB6-6901B59BFC7C}">
      <dsp:nvSpPr>
        <dsp:cNvPr id="0" name=""/>
        <dsp:cNvSpPr/>
      </dsp:nvSpPr>
      <dsp:spPr>
        <a:xfrm>
          <a:off x="2956335" y="427983"/>
          <a:ext cx="1343727" cy="89626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88950">
            <a:lnSpc>
              <a:spcPct val="90000"/>
            </a:lnSpc>
            <a:spcBef>
              <a:spcPct val="0"/>
            </a:spcBef>
            <a:spcAft>
              <a:spcPct val="35000"/>
            </a:spcAft>
            <a:buNone/>
          </a:pPr>
          <a:r>
            <a:rPr lang="en-US" sz="1100" b="1" kern="1200" dirty="0">
              <a:solidFill>
                <a:srgbClr val="006782"/>
              </a:solidFill>
              <a:latin typeface="Greycliff CF" pitchFamily="50" charset="0"/>
            </a:rPr>
            <a:t>Focus on Flagship Podcasts</a:t>
          </a:r>
          <a:endParaRPr lang="en-US" sz="1100" b="1" kern="1200" dirty="0">
            <a:latin typeface="Greycliff CF" pitchFamily="50" charset="0"/>
          </a:endParaRPr>
        </a:p>
      </dsp:txBody>
      <dsp:txXfrm>
        <a:off x="3171332" y="427983"/>
        <a:ext cx="1128731" cy="896266"/>
      </dsp:txXfrm>
    </dsp:sp>
    <dsp:sp modelId="{6EA8A769-B48B-4E4D-8DD9-6EB784E6B757}">
      <dsp:nvSpPr>
        <dsp:cNvPr id="0" name=""/>
        <dsp:cNvSpPr/>
      </dsp:nvSpPr>
      <dsp:spPr>
        <a:xfrm>
          <a:off x="2239680" y="69656"/>
          <a:ext cx="895818" cy="89581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Greycliff CF" pitchFamily="50" charset="0"/>
            </a:rPr>
            <a:t>Priority 2</a:t>
          </a:r>
        </a:p>
      </dsp:txBody>
      <dsp:txXfrm>
        <a:off x="2370870" y="200846"/>
        <a:ext cx="633438" cy="633438"/>
      </dsp:txXfrm>
    </dsp:sp>
    <dsp:sp modelId="{C8DBAED5-3DA6-48B8-BB18-257EF36B1843}">
      <dsp:nvSpPr>
        <dsp:cNvPr id="0" name=""/>
        <dsp:cNvSpPr/>
      </dsp:nvSpPr>
      <dsp:spPr>
        <a:xfrm>
          <a:off x="5195882" y="427983"/>
          <a:ext cx="1343727" cy="89626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88950">
            <a:lnSpc>
              <a:spcPct val="90000"/>
            </a:lnSpc>
            <a:spcBef>
              <a:spcPct val="0"/>
            </a:spcBef>
            <a:spcAft>
              <a:spcPct val="35000"/>
            </a:spcAft>
            <a:buNone/>
          </a:pPr>
          <a:r>
            <a:rPr lang="en-US" sz="1100" b="1" kern="1200" dirty="0">
              <a:solidFill>
                <a:srgbClr val="006782"/>
              </a:solidFill>
              <a:latin typeface="Greycliff CF" pitchFamily="50" charset="0"/>
            </a:rPr>
            <a:t>Create Personalized App Experience</a:t>
          </a:r>
          <a:endParaRPr lang="en-US" sz="1100" b="1" kern="1200" dirty="0">
            <a:latin typeface="Greycliff CF" pitchFamily="50" charset="0"/>
          </a:endParaRPr>
        </a:p>
      </dsp:txBody>
      <dsp:txXfrm>
        <a:off x="5410878" y="427983"/>
        <a:ext cx="1128731" cy="896266"/>
      </dsp:txXfrm>
    </dsp:sp>
    <dsp:sp modelId="{16E8E871-DBBF-44DD-AEB9-44B714BFA462}">
      <dsp:nvSpPr>
        <dsp:cNvPr id="0" name=""/>
        <dsp:cNvSpPr/>
      </dsp:nvSpPr>
      <dsp:spPr>
        <a:xfrm>
          <a:off x="4479227" y="69656"/>
          <a:ext cx="895818" cy="89581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Greycliff CF" pitchFamily="50" charset="0"/>
            </a:rPr>
            <a:t>Priority 3</a:t>
          </a:r>
        </a:p>
      </dsp:txBody>
      <dsp:txXfrm>
        <a:off x="4610417" y="200846"/>
        <a:ext cx="633438" cy="633438"/>
      </dsp:txXfrm>
    </dsp:sp>
    <dsp:sp modelId="{5AD64EF7-C216-4F95-AFDD-2D566EBD5943}">
      <dsp:nvSpPr>
        <dsp:cNvPr id="0" name=""/>
        <dsp:cNvSpPr/>
      </dsp:nvSpPr>
      <dsp:spPr>
        <a:xfrm>
          <a:off x="7435428" y="427983"/>
          <a:ext cx="1343727" cy="89626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88950">
            <a:lnSpc>
              <a:spcPct val="90000"/>
            </a:lnSpc>
            <a:spcBef>
              <a:spcPct val="0"/>
            </a:spcBef>
            <a:spcAft>
              <a:spcPct val="35000"/>
            </a:spcAft>
            <a:buNone/>
          </a:pPr>
          <a:r>
            <a:rPr lang="en-US" sz="1100" b="1" kern="1200" dirty="0">
              <a:solidFill>
                <a:srgbClr val="006782"/>
              </a:solidFill>
              <a:latin typeface="Greycliff CF" pitchFamily="50" charset="0"/>
            </a:rPr>
            <a:t>Drive Cross-Product Engagement</a:t>
          </a:r>
          <a:endParaRPr lang="en-US" sz="1100" b="1" kern="1200" dirty="0">
            <a:latin typeface="Greycliff CF" pitchFamily="50" charset="0"/>
          </a:endParaRPr>
        </a:p>
      </dsp:txBody>
      <dsp:txXfrm>
        <a:off x="7650424" y="427983"/>
        <a:ext cx="1128731" cy="896266"/>
      </dsp:txXfrm>
    </dsp:sp>
    <dsp:sp modelId="{53FE76BC-574C-40EF-A10D-B4033AE11558}">
      <dsp:nvSpPr>
        <dsp:cNvPr id="0" name=""/>
        <dsp:cNvSpPr/>
      </dsp:nvSpPr>
      <dsp:spPr>
        <a:xfrm>
          <a:off x="6718773" y="69656"/>
          <a:ext cx="895818" cy="89581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Greycliff CF" pitchFamily="50" charset="0"/>
            </a:rPr>
            <a:t>Priority 4</a:t>
          </a:r>
        </a:p>
      </dsp:txBody>
      <dsp:txXfrm>
        <a:off x="6849963" y="200846"/>
        <a:ext cx="633438" cy="633438"/>
      </dsp:txXfrm>
    </dsp:sp>
    <dsp:sp modelId="{92C16382-ADAF-4D93-BA45-BDEE47BBE69D}">
      <dsp:nvSpPr>
        <dsp:cNvPr id="0" name=""/>
        <dsp:cNvSpPr/>
      </dsp:nvSpPr>
      <dsp:spPr>
        <a:xfrm>
          <a:off x="9674974" y="427983"/>
          <a:ext cx="1343727" cy="896266"/>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78232" rIns="78232" bIns="78232" numCol="1" spcCol="1270" anchor="ctr" anchorCtr="0">
          <a:noAutofit/>
        </a:bodyPr>
        <a:lstStyle/>
        <a:p>
          <a:pPr marL="0" lvl="0" indent="0" algn="l" defTabSz="488950">
            <a:lnSpc>
              <a:spcPct val="90000"/>
            </a:lnSpc>
            <a:spcBef>
              <a:spcPct val="0"/>
            </a:spcBef>
            <a:spcAft>
              <a:spcPct val="35000"/>
            </a:spcAft>
            <a:buNone/>
          </a:pPr>
          <a:r>
            <a:rPr lang="en-US" sz="1100" b="1" kern="1200" dirty="0">
              <a:solidFill>
                <a:srgbClr val="006782"/>
              </a:solidFill>
              <a:latin typeface="Greycliff CF" pitchFamily="50" charset="0"/>
            </a:rPr>
            <a:t>Measure Ministry Engagement, Not Just Downloads</a:t>
          </a:r>
          <a:endParaRPr lang="en-US" sz="1100" b="1" kern="1200" dirty="0">
            <a:latin typeface="Greycliff CF" pitchFamily="50" charset="0"/>
          </a:endParaRPr>
        </a:p>
      </dsp:txBody>
      <dsp:txXfrm>
        <a:off x="9889971" y="427983"/>
        <a:ext cx="1128731" cy="896266"/>
      </dsp:txXfrm>
    </dsp:sp>
    <dsp:sp modelId="{6E35BC5E-1BF4-488D-BD91-D604D9CFA513}">
      <dsp:nvSpPr>
        <dsp:cNvPr id="0" name=""/>
        <dsp:cNvSpPr/>
      </dsp:nvSpPr>
      <dsp:spPr>
        <a:xfrm>
          <a:off x="8958319" y="69656"/>
          <a:ext cx="895818" cy="89581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r>
            <a:rPr lang="en-US" sz="1400" b="1" kern="1200" dirty="0">
              <a:latin typeface="Greycliff CF" pitchFamily="50" charset="0"/>
            </a:rPr>
            <a:t>Priority 5</a:t>
          </a:r>
        </a:p>
      </dsp:txBody>
      <dsp:txXfrm>
        <a:off x="9089509" y="200846"/>
        <a:ext cx="633438" cy="633438"/>
      </dsp:txXfrm>
    </dsp:sp>
  </dsp:spTree>
</dsp:drawing>
</file>

<file path=ppt/diagrams/layout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375DAE-24B6-49DC-8B1D-BC9197015D1E}"/>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2002022-0CF8-4118-9DCB-EE3F8F2C5980}"/>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99F91867-33AF-45D0-B2A1-CB85D4537F86}" type="datetimeFigureOut">
              <a:rPr lang="en-US" smtClean="0"/>
              <a:t>8/15/26</a:t>
            </a:fld>
            <a:endParaRPr lang="en-US"/>
          </a:p>
        </p:txBody>
      </p:sp>
      <p:sp>
        <p:nvSpPr>
          <p:cNvPr id="4" name="Footer Placeholder 3">
            <a:extLst>
              <a:ext uri="{FF2B5EF4-FFF2-40B4-BE49-F238E27FC236}">
                <a16:creationId xmlns:a16="http://schemas.microsoft.com/office/drawing/2014/main" id="{95B2BC15-2523-4481-B1B6-D71A26E6CB43}"/>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D17AA7F-1CC0-412A-A7C3-8EB9461858FF}"/>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B5843998-A9E7-407C-9038-A203F65D2C18}" type="slidenum">
              <a:rPr lang="en-US" smtClean="0"/>
              <a:t>‹#›</a:t>
            </a:fld>
            <a:endParaRPr lang="en-US"/>
          </a:p>
        </p:txBody>
      </p:sp>
    </p:spTree>
    <p:extLst>
      <p:ext uri="{BB962C8B-B14F-4D97-AF65-F5344CB8AC3E}">
        <p14:creationId xmlns:p14="http://schemas.microsoft.com/office/powerpoint/2010/main" val="48203968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C77B1DB-3825-4183-BD2A-51B6BCF966F1}" type="datetimeFigureOut">
              <a:rPr lang="en-US" smtClean="0"/>
              <a:t>8/15/26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AF3E7B02-788D-413F-AB0A-3A4029D5EE6B}" type="slidenum">
              <a:rPr lang="en-US" smtClean="0"/>
              <a:t>‹#›</a:t>
            </a:fld>
            <a:endParaRPr lang="en-US"/>
          </a:p>
        </p:txBody>
      </p:sp>
    </p:spTree>
    <p:extLst>
      <p:ext uri="{BB962C8B-B14F-4D97-AF65-F5344CB8AC3E}">
        <p14:creationId xmlns:p14="http://schemas.microsoft.com/office/powerpoint/2010/main" val="109843964"/>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84698-B9E9-AB03-FC25-CF1F4BFD83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2D0D5B-6DDA-4DC0-57B8-4DE0AB8257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A7F0E75-8C64-BDF7-FA7C-C26BE5CE521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556580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$40,000 influencers taking $10,000 from each </a:t>
            </a:r>
            <a:r>
              <a:rPr lang="en-US">
                <a:ea typeface="Calibri"/>
                <a:cs typeface="Calibri"/>
              </a:rPr>
              <a:t>bucket = 10%</a:t>
            </a:r>
          </a:p>
          <a:p>
            <a:r>
              <a:rPr lang="en-US">
                <a:ea typeface="Calibri"/>
                <a:cs typeface="Calibri"/>
              </a:rPr>
              <a:t>$142,000 for paid social = 35.5%</a:t>
            </a:r>
            <a:endParaRPr lang="en-US" dirty="0">
              <a:ea typeface="Calibri"/>
              <a:cs typeface="Calibri"/>
            </a:endParaRPr>
          </a:p>
          <a:p>
            <a:r>
              <a:rPr lang="en-US">
                <a:ea typeface="Calibri"/>
                <a:cs typeface="Calibri"/>
              </a:rPr>
              <a:t>$22,000 3rd party = 5%</a:t>
            </a:r>
          </a:p>
          <a:p>
            <a:r>
              <a:rPr lang="en-US">
                <a:ea typeface="Calibri"/>
                <a:cs typeface="Calibri"/>
              </a:rPr>
              <a:t>$120,000 paid search = 30%</a:t>
            </a:r>
            <a:endParaRPr lang="en-US" dirty="0">
              <a:ea typeface="Calibri"/>
              <a:cs typeface="Calibri"/>
            </a:endParaRPr>
          </a:p>
        </p:txBody>
      </p:sp>
    </p:spTree>
    <p:extLst>
      <p:ext uri="{BB962C8B-B14F-4D97-AF65-F5344CB8AC3E}">
        <p14:creationId xmlns:p14="http://schemas.microsoft.com/office/powerpoint/2010/main" val="32077332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p:spTree>
      <p:nvGrpSpPr>
        <p:cNvPr id="1" name=""/>
        <p:cNvGrpSpPr/>
        <p:nvPr/>
      </p:nvGrpSpPr>
      <p:grpSpPr>
        <a:xfrm>
          <a:off x="0" y="0"/>
          <a:ext cx="0" cy="0"/>
          <a:chOff x="0" y="0"/>
          <a:chExt cx="0" cy="0"/>
        </a:xfrm>
      </p:grpSpPr>
      <p:sp>
        <p:nvSpPr>
          <p:cNvPr id="10" name="Subtitle 2"/>
          <p:cNvSpPr>
            <a:spLocks noGrp="1"/>
          </p:cNvSpPr>
          <p:nvPr>
            <p:ph type="subTitle" idx="1" hasCustomPrompt="1"/>
          </p:nvPr>
        </p:nvSpPr>
        <p:spPr>
          <a:xfrm>
            <a:off x="1804458" y="4229100"/>
            <a:ext cx="8583083" cy="307777"/>
          </a:xfrm>
          <a:prstGeom prst="rect">
            <a:avLst/>
          </a:prstGeom>
        </p:spPr>
        <p:txBody>
          <a:bodyPr>
            <a:spAutoFit/>
          </a:bodyPr>
          <a:lstStyle>
            <a:lvl1pPr marL="0" indent="0" algn="ctr">
              <a:buNone/>
              <a:defRPr b="0" i="0" spc="300">
                <a:solidFill>
                  <a:srgbClr val="D9E1E4"/>
                </a:solidFill>
                <a:latin typeface="Greycliff CF Medium"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9" name="Title 1"/>
          <p:cNvSpPr>
            <a:spLocks noGrp="1"/>
          </p:cNvSpPr>
          <p:nvPr>
            <p:ph type="ctrTitle" hasCustomPrompt="1"/>
          </p:nvPr>
        </p:nvSpPr>
        <p:spPr>
          <a:xfrm>
            <a:off x="1804458" y="3429000"/>
            <a:ext cx="8583083" cy="553998"/>
          </a:xfrm>
        </p:spPr>
        <p:txBody>
          <a:bodyPr anchor="t">
            <a:spAutoFit/>
          </a:bodyPr>
          <a:lstStyle>
            <a:lvl1pPr algn="ctr">
              <a:defRPr sz="3600" b="1" i="0" spc="600" baseline="0">
                <a:solidFill>
                  <a:srgbClr val="D9E1E4"/>
                </a:solidFill>
                <a:latin typeface="Greycliff CF Extra Bold" pitchFamily="50" charset="0"/>
                <a:cs typeface="Greycliff CF Extra Bold" pitchFamily="50" charset="0"/>
              </a:defRPr>
            </a:lvl1pPr>
          </a:lstStyle>
          <a:p>
            <a:r>
              <a:rPr lang="en-US" dirty="0"/>
              <a:t>DECK TITLE</a:t>
            </a:r>
          </a:p>
        </p:txBody>
      </p:sp>
      <p:pic>
        <p:nvPicPr>
          <p:cNvPr id="7" name="Picture 6">
            <a:extLst>
              <a:ext uri="{FF2B5EF4-FFF2-40B4-BE49-F238E27FC236}">
                <a16:creationId xmlns:a16="http://schemas.microsoft.com/office/drawing/2014/main" id="{EB025625-9D7F-B24A-AE40-05E68821F786}"/>
              </a:ext>
            </a:extLst>
          </p:cNvPr>
          <p:cNvPicPr>
            <a:picLocks noChangeAspect="1"/>
          </p:cNvPicPr>
          <p:nvPr/>
        </p:nvPicPr>
        <p:blipFill>
          <a:blip r:embed="rId2"/>
          <a:stretch>
            <a:fillRect/>
          </a:stretch>
        </p:blipFill>
        <p:spPr>
          <a:xfrm>
            <a:off x="3757082" y="1424214"/>
            <a:ext cx="4677835" cy="2004786"/>
          </a:xfrm>
          <a:prstGeom prst="rect">
            <a:avLst/>
          </a:prstGeom>
        </p:spPr>
      </p:pic>
    </p:spTree>
    <p:extLst>
      <p:ext uri="{BB962C8B-B14F-4D97-AF65-F5344CB8AC3E}">
        <p14:creationId xmlns:p14="http://schemas.microsoft.com/office/powerpoint/2010/main" val="20594249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LOR FILL">
    <p:spTree>
      <p:nvGrpSpPr>
        <p:cNvPr id="1" name=""/>
        <p:cNvGrpSpPr/>
        <p:nvPr/>
      </p:nvGrpSpPr>
      <p:grpSpPr>
        <a:xfrm>
          <a:off x="0" y="0"/>
          <a:ext cx="0" cy="0"/>
          <a:chOff x="0" y="0"/>
          <a:chExt cx="0" cy="0"/>
        </a:xfrm>
      </p:grpSpPr>
      <p:sp>
        <p:nvSpPr>
          <p:cNvPr id="3" name="Content Placeholder 2"/>
          <p:cNvSpPr>
            <a:spLocks noGrp="1"/>
          </p:cNvSpPr>
          <p:nvPr>
            <p:ph idx="1"/>
          </p:nvPr>
        </p:nvSpPr>
        <p:spPr>
          <a:xfrm>
            <a:off x="564205" y="1600201"/>
            <a:ext cx="11018196" cy="4133093"/>
          </a:xfrm>
          <a:prstGeom prst="rect">
            <a:avLst/>
          </a:prstGeom>
        </p:spPr>
        <p:txBody>
          <a:bodyPr/>
          <a:lstStyle>
            <a:lvl1pPr>
              <a:defRPr b="1" i="0">
                <a:solidFill>
                  <a:srgbClr val="D9E1E4"/>
                </a:solidFill>
                <a:latin typeface="Greycliff CF" pitchFamily="50" charset="0"/>
              </a:defRPr>
            </a:lvl1pPr>
            <a:lvl2pPr>
              <a:defRPr b="1" i="0">
                <a:solidFill>
                  <a:srgbClr val="D9E1E4"/>
                </a:solidFill>
                <a:latin typeface="Greycliff CF" pitchFamily="50" charset="0"/>
              </a:defRPr>
            </a:lvl2pPr>
            <a:lvl3pPr>
              <a:defRPr b="1" i="0">
                <a:solidFill>
                  <a:srgbClr val="D9E1E4"/>
                </a:solidFill>
                <a:latin typeface="Greycliff CF" pitchFamily="50" charset="0"/>
              </a:defRPr>
            </a:lvl3pPr>
            <a:lvl4pPr>
              <a:defRPr b="1" i="0">
                <a:solidFill>
                  <a:srgbClr val="D9E1E4"/>
                </a:solidFill>
                <a:latin typeface="Greycliff CF" pitchFamily="50" charset="0"/>
              </a:defRPr>
            </a:lvl4pPr>
            <a:lvl5pPr>
              <a:defRPr b="1" i="0">
                <a:solidFill>
                  <a:srgbClr val="D9E1E4"/>
                </a:solidFill>
                <a:latin typeface="Greycliff CF"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Placeholder 1">
            <a:extLst>
              <a:ext uri="{FF2B5EF4-FFF2-40B4-BE49-F238E27FC236}">
                <a16:creationId xmlns:a16="http://schemas.microsoft.com/office/drawing/2014/main" id="{5763024C-52D8-524E-8729-97CE7FEC7F72}"/>
              </a:ext>
            </a:extLst>
          </p:cNvPr>
          <p:cNvSpPr>
            <a:spLocks noGrp="1"/>
          </p:cNvSpPr>
          <p:nvPr>
            <p:ph type="title"/>
          </p:nvPr>
        </p:nvSpPr>
        <p:spPr bwMode="auto">
          <a:xfrm>
            <a:off x="564205" y="731836"/>
            <a:ext cx="11018196" cy="5539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defRPr>
                <a:latin typeface="Greycliff CF Extra Bold" pitchFamily="50" charset="0"/>
              </a:defRPr>
            </a:lvl1pPr>
          </a:lstStyle>
          <a:p>
            <a:pPr lvl="0"/>
            <a:r>
              <a:rPr lang="en-US" dirty="0"/>
              <a:t>Click to edit Master title style</a:t>
            </a:r>
          </a:p>
        </p:txBody>
      </p:sp>
      <p:sp>
        <p:nvSpPr>
          <p:cNvPr id="13" name="Slide Number Placeholder 5">
            <a:extLst>
              <a:ext uri="{FF2B5EF4-FFF2-40B4-BE49-F238E27FC236}">
                <a16:creationId xmlns:a16="http://schemas.microsoft.com/office/drawing/2014/main" id="{EB28467C-F969-0D40-96F4-2D359D57584B}"/>
              </a:ext>
            </a:extLst>
          </p:cNvPr>
          <p:cNvSpPr>
            <a:spLocks noGrp="1"/>
          </p:cNvSpPr>
          <p:nvPr>
            <p:ph type="sldNum" sz="quarter" idx="10"/>
          </p:nvPr>
        </p:nvSpPr>
        <p:spPr>
          <a:xfrm>
            <a:off x="10043584" y="6524604"/>
            <a:ext cx="1538816" cy="169862"/>
          </a:xfrm>
        </p:spPr>
        <p:txBody>
          <a:bodyPr lIns="0" tIns="0" rIns="0" bIns="0" anchor="t" anchorCtr="0"/>
          <a:lstStyle>
            <a:lvl1pPr>
              <a:defRPr b="1" i="0">
                <a:solidFill>
                  <a:schemeClr val="bg1"/>
                </a:solidFill>
                <a:latin typeface="Franklin Gothic Demi Cond" panose="020B0603020102020204" pitchFamily="34" charset="0"/>
              </a:defRPr>
            </a:lvl1pPr>
          </a:lstStyle>
          <a:p>
            <a:fld id="{7971ED93-910E-084F-A05D-DC3EE9E8954A}" type="slidenum">
              <a:rPr lang="en-US" smtClean="0"/>
              <a:t>‹#›</a:t>
            </a:fld>
            <a:endParaRPr lang="en-US"/>
          </a:p>
        </p:txBody>
      </p:sp>
      <p:pic>
        <p:nvPicPr>
          <p:cNvPr id="14" name="Picture 13">
            <a:extLst>
              <a:ext uri="{FF2B5EF4-FFF2-40B4-BE49-F238E27FC236}">
                <a16:creationId xmlns:a16="http://schemas.microsoft.com/office/drawing/2014/main" id="{3976C350-0DDF-7F45-9D7D-D27CDB121292}"/>
              </a:ext>
            </a:extLst>
          </p:cNvPr>
          <p:cNvPicPr>
            <a:picLocks noChangeAspect="1"/>
          </p:cNvPicPr>
          <p:nvPr/>
        </p:nvPicPr>
        <p:blipFill>
          <a:blip r:embed="rId2"/>
          <a:stretch>
            <a:fillRect/>
          </a:stretch>
        </p:blipFill>
        <p:spPr>
          <a:xfrm>
            <a:off x="8918876" y="5972770"/>
            <a:ext cx="2916477" cy="694399"/>
          </a:xfrm>
          <a:prstGeom prst="rect">
            <a:avLst/>
          </a:prstGeom>
        </p:spPr>
      </p:pic>
      <p:cxnSp>
        <p:nvCxnSpPr>
          <p:cNvPr id="15" name="Straight Connector 14">
            <a:extLst>
              <a:ext uri="{FF2B5EF4-FFF2-40B4-BE49-F238E27FC236}">
                <a16:creationId xmlns:a16="http://schemas.microsoft.com/office/drawing/2014/main" id="{909C02BF-E4EB-4549-B1F6-1197AD5B8B02}"/>
              </a:ext>
            </a:extLst>
          </p:cNvPr>
          <p:cNvCxnSpPr>
            <a:cxnSpLocks/>
          </p:cNvCxnSpPr>
          <p:nvPr/>
        </p:nvCxnSpPr>
        <p:spPr>
          <a:xfrm>
            <a:off x="564204" y="6431568"/>
            <a:ext cx="8286962" cy="0"/>
          </a:xfrm>
          <a:prstGeom prst="line">
            <a:avLst/>
          </a:prstGeom>
          <a:ln w="22225">
            <a:solidFill>
              <a:srgbClr val="D9E1E4"/>
            </a:solidFill>
          </a:ln>
          <a:effectLst/>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DCF1F2D3-9EB5-774B-8C8D-F93E55A380F9}"/>
              </a:ext>
            </a:extLst>
          </p:cNvPr>
          <p:cNvSpPr txBox="1"/>
          <p:nvPr/>
        </p:nvSpPr>
        <p:spPr>
          <a:xfrm>
            <a:off x="469417" y="6126164"/>
            <a:ext cx="8381749" cy="261610"/>
          </a:xfrm>
          <a:prstGeom prst="rect">
            <a:avLst/>
          </a:prstGeom>
          <a:noFill/>
        </p:spPr>
        <p:txBody>
          <a:bodyPr wrap="square" rtlCol="0">
            <a:spAutoFit/>
          </a:bodyPr>
          <a:lstStyle/>
          <a:p>
            <a:r>
              <a:rPr lang="en-US" sz="1100" b="0" i="0" spc="600" dirty="0">
                <a:solidFill>
                  <a:srgbClr val="D9E1E4"/>
                </a:solidFill>
                <a:latin typeface="Greycliff CF Medium" pitchFamily="50" charset="0"/>
              </a:rPr>
              <a:t>DECK TITLE</a:t>
            </a:r>
          </a:p>
        </p:txBody>
      </p:sp>
    </p:spTree>
    <p:extLst>
      <p:ext uri="{BB962C8B-B14F-4D97-AF65-F5344CB8AC3E}">
        <p14:creationId xmlns:p14="http://schemas.microsoft.com/office/powerpoint/2010/main" val="1054969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for Tex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B96B579-8068-5544-BC8B-6FD9B1DC97F9}"/>
              </a:ext>
            </a:extLst>
          </p:cNvPr>
          <p:cNvSpPr/>
          <p:nvPr userDrawn="1"/>
        </p:nvSpPr>
        <p:spPr>
          <a:xfrm>
            <a:off x="0" y="-27140"/>
            <a:ext cx="12192000" cy="5709333"/>
          </a:xfrm>
          <a:prstGeom prst="rect">
            <a:avLst/>
          </a:prstGeom>
          <a:solidFill>
            <a:srgbClr val="FFFFF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DC4C1338-E641-2749-988B-2CB5E1C5CF23}"/>
              </a:ext>
            </a:extLst>
          </p:cNvPr>
          <p:cNvPicPr>
            <a:picLocks noChangeAspect="1"/>
          </p:cNvPicPr>
          <p:nvPr/>
        </p:nvPicPr>
        <p:blipFill>
          <a:blip r:embed="rId2"/>
          <a:stretch>
            <a:fillRect/>
          </a:stretch>
        </p:blipFill>
        <p:spPr>
          <a:xfrm>
            <a:off x="8918876" y="5972770"/>
            <a:ext cx="2916477" cy="694399"/>
          </a:xfrm>
          <a:prstGeom prst="rect">
            <a:avLst/>
          </a:prstGeom>
        </p:spPr>
      </p:pic>
      <p:cxnSp>
        <p:nvCxnSpPr>
          <p:cNvPr id="20" name="Straight Connector 19">
            <a:extLst>
              <a:ext uri="{FF2B5EF4-FFF2-40B4-BE49-F238E27FC236}">
                <a16:creationId xmlns:a16="http://schemas.microsoft.com/office/drawing/2014/main" id="{0EDC0223-231F-6944-A330-D76315FA2449}"/>
              </a:ext>
            </a:extLst>
          </p:cNvPr>
          <p:cNvCxnSpPr>
            <a:cxnSpLocks/>
          </p:cNvCxnSpPr>
          <p:nvPr/>
        </p:nvCxnSpPr>
        <p:spPr>
          <a:xfrm>
            <a:off x="564204" y="6431568"/>
            <a:ext cx="8286962" cy="0"/>
          </a:xfrm>
          <a:prstGeom prst="line">
            <a:avLst/>
          </a:prstGeom>
          <a:ln w="22225">
            <a:solidFill>
              <a:srgbClr val="D9E1E4"/>
            </a:solidFill>
          </a:ln>
          <a:effectLst/>
        </p:spPr>
        <p:style>
          <a:lnRef idx="2">
            <a:schemeClr val="accent1"/>
          </a:lnRef>
          <a:fillRef idx="0">
            <a:schemeClr val="accent1"/>
          </a:fillRef>
          <a:effectRef idx="1">
            <a:schemeClr val="accent1"/>
          </a:effectRef>
          <a:fontRef idx="minor">
            <a:schemeClr val="tx1"/>
          </a:fontRef>
        </p:style>
      </p:cxnSp>
      <p:sp>
        <p:nvSpPr>
          <p:cNvPr id="6" name="Content Placeholder 2">
            <a:extLst>
              <a:ext uri="{FF2B5EF4-FFF2-40B4-BE49-F238E27FC236}">
                <a16:creationId xmlns:a16="http://schemas.microsoft.com/office/drawing/2014/main" id="{007B7969-8291-9C4C-AFCF-4D726505F855}"/>
              </a:ext>
            </a:extLst>
          </p:cNvPr>
          <p:cNvSpPr>
            <a:spLocks noGrp="1"/>
          </p:cNvSpPr>
          <p:nvPr>
            <p:ph idx="1"/>
          </p:nvPr>
        </p:nvSpPr>
        <p:spPr>
          <a:xfrm>
            <a:off x="564204" y="1229074"/>
            <a:ext cx="11018196" cy="3791414"/>
          </a:xfrm>
          <a:prstGeom prst="rect">
            <a:avLst/>
          </a:prstGeom>
        </p:spPr>
        <p:txBody>
          <a:bodyPr/>
          <a:lstStyle>
            <a:lvl1pPr>
              <a:defRPr b="0" i="0">
                <a:solidFill>
                  <a:srgbClr val="111D28"/>
                </a:solidFill>
                <a:latin typeface="Greycliff CF" pitchFamily="50" charset="0"/>
              </a:defRPr>
            </a:lvl1pPr>
            <a:lvl2pPr>
              <a:defRPr b="0" i="0">
                <a:solidFill>
                  <a:srgbClr val="111D28"/>
                </a:solidFill>
                <a:latin typeface="Greycliff CF" pitchFamily="50" charset="0"/>
              </a:defRPr>
            </a:lvl2pPr>
            <a:lvl3pPr>
              <a:defRPr b="0" i="0">
                <a:solidFill>
                  <a:srgbClr val="111D28"/>
                </a:solidFill>
                <a:latin typeface="Greycliff CF" pitchFamily="50" charset="0"/>
              </a:defRPr>
            </a:lvl3pPr>
            <a:lvl4pPr>
              <a:defRPr b="0" i="0">
                <a:solidFill>
                  <a:srgbClr val="111D28"/>
                </a:solidFill>
                <a:latin typeface="Greycliff CF" pitchFamily="50" charset="0"/>
              </a:defRPr>
            </a:lvl4pPr>
            <a:lvl5pPr>
              <a:defRPr b="0" i="0">
                <a:solidFill>
                  <a:srgbClr val="111D28"/>
                </a:solidFill>
                <a:latin typeface="Greycliff CF"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a:extLst>
              <a:ext uri="{FF2B5EF4-FFF2-40B4-BE49-F238E27FC236}">
                <a16:creationId xmlns:a16="http://schemas.microsoft.com/office/drawing/2014/main" id="{F551857A-C7C2-DD42-941E-B3220C2BB5C8}"/>
              </a:ext>
            </a:extLst>
          </p:cNvPr>
          <p:cNvSpPr>
            <a:spLocks noGrp="1"/>
          </p:cNvSpPr>
          <p:nvPr>
            <p:ph type="title"/>
          </p:nvPr>
        </p:nvSpPr>
        <p:spPr bwMode="auto">
          <a:xfrm>
            <a:off x="391677" y="323968"/>
            <a:ext cx="11018196" cy="5539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defRPr>
                <a:solidFill>
                  <a:srgbClr val="006782"/>
                </a:solidFill>
                <a:latin typeface="Greycliff CF Extra Bold" pitchFamily="50" charset="0"/>
              </a:defRPr>
            </a:lvl1pPr>
          </a:lstStyle>
          <a:p>
            <a:pPr lvl="0"/>
            <a:r>
              <a:rPr lang="en-US" dirty="0"/>
              <a:t>Click to edit Master title style</a:t>
            </a:r>
          </a:p>
        </p:txBody>
      </p:sp>
      <p:sp>
        <p:nvSpPr>
          <p:cNvPr id="8" name="Slide Number Placeholder 5">
            <a:extLst>
              <a:ext uri="{FF2B5EF4-FFF2-40B4-BE49-F238E27FC236}">
                <a16:creationId xmlns:a16="http://schemas.microsoft.com/office/drawing/2014/main" id="{5DD7B881-7C2F-414A-A633-690C60765A43}"/>
              </a:ext>
            </a:extLst>
          </p:cNvPr>
          <p:cNvSpPr>
            <a:spLocks noGrp="1"/>
          </p:cNvSpPr>
          <p:nvPr>
            <p:ph type="sldNum" sz="quarter" idx="10"/>
          </p:nvPr>
        </p:nvSpPr>
        <p:spPr>
          <a:xfrm>
            <a:off x="10043584" y="6524604"/>
            <a:ext cx="1538816" cy="169862"/>
          </a:xfrm>
        </p:spPr>
        <p:txBody>
          <a:bodyPr lIns="0" tIns="0" rIns="0" bIns="0" anchor="t" anchorCtr="0"/>
          <a:lstStyle>
            <a:lvl1pPr>
              <a:defRPr b="1" i="0">
                <a:solidFill>
                  <a:schemeClr val="bg1"/>
                </a:solidFill>
                <a:latin typeface="Franklin Gothic Demi Cond" panose="020B0603020102020204" pitchFamily="34" charset="0"/>
              </a:defRPr>
            </a:lvl1pPr>
          </a:lstStyle>
          <a:p>
            <a:fld id="{7971ED93-910E-084F-A05D-DC3EE9E8954A}" type="slidenum">
              <a:rPr lang="en-US" smtClean="0"/>
              <a:t>‹#›</a:t>
            </a:fld>
            <a:endParaRPr lang="en-US"/>
          </a:p>
        </p:txBody>
      </p:sp>
    </p:spTree>
    <p:extLst>
      <p:ext uri="{BB962C8B-B14F-4D97-AF65-F5344CB8AC3E}">
        <p14:creationId xmlns:p14="http://schemas.microsoft.com/office/powerpoint/2010/main" val="1038552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MAGE">
    <p:bg>
      <p:bgPr>
        <a:solidFill>
          <a:srgbClr val="FFFFFF"/>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E890531-1439-2944-B5BF-7D4F4D693C52}"/>
              </a:ext>
            </a:extLst>
          </p:cNvPr>
          <p:cNvPicPr>
            <a:picLocks noChangeAspect="1"/>
          </p:cNvPicPr>
          <p:nvPr/>
        </p:nvPicPr>
        <p:blipFill>
          <a:blip r:embed="rId2"/>
          <a:stretch>
            <a:fillRect/>
          </a:stretch>
        </p:blipFill>
        <p:spPr>
          <a:xfrm>
            <a:off x="8918873" y="5972770"/>
            <a:ext cx="2916480" cy="694400"/>
          </a:xfrm>
          <a:prstGeom prst="rect">
            <a:avLst/>
          </a:prstGeom>
        </p:spPr>
      </p:pic>
      <p:sp>
        <p:nvSpPr>
          <p:cNvPr id="7" name="Slide Number Placeholder 5">
            <a:extLst>
              <a:ext uri="{FF2B5EF4-FFF2-40B4-BE49-F238E27FC236}">
                <a16:creationId xmlns:a16="http://schemas.microsoft.com/office/drawing/2014/main" id="{5ED1A9B4-94EA-C647-BEE8-7B01DBFFD4D1}"/>
              </a:ext>
            </a:extLst>
          </p:cNvPr>
          <p:cNvSpPr>
            <a:spLocks noGrp="1"/>
          </p:cNvSpPr>
          <p:nvPr>
            <p:ph type="sldNum" sz="quarter" idx="10"/>
          </p:nvPr>
        </p:nvSpPr>
        <p:spPr>
          <a:xfrm>
            <a:off x="10043584" y="6524604"/>
            <a:ext cx="1538816" cy="169862"/>
          </a:xfrm>
        </p:spPr>
        <p:txBody>
          <a:bodyPr lIns="0" tIns="0" rIns="0" bIns="0" anchor="t" anchorCtr="0"/>
          <a:lstStyle>
            <a:lvl1pPr>
              <a:defRPr b="1" i="0">
                <a:solidFill>
                  <a:srgbClr val="006782"/>
                </a:solidFill>
                <a:latin typeface="Franklin Gothic Demi Cond" panose="020B0603020102020204" pitchFamily="34" charset="0"/>
              </a:defRPr>
            </a:lvl1pPr>
          </a:lstStyle>
          <a:p>
            <a:fld id="{7971ED93-910E-084F-A05D-DC3EE9E8954A}" type="slidenum">
              <a:rPr lang="en-US" smtClean="0"/>
              <a:t>‹#›</a:t>
            </a:fld>
            <a:endParaRPr lang="en-US"/>
          </a:p>
        </p:txBody>
      </p:sp>
      <p:cxnSp>
        <p:nvCxnSpPr>
          <p:cNvPr id="12" name="Straight Connector 11">
            <a:extLst>
              <a:ext uri="{FF2B5EF4-FFF2-40B4-BE49-F238E27FC236}">
                <a16:creationId xmlns:a16="http://schemas.microsoft.com/office/drawing/2014/main" id="{3021E6FD-B283-0640-8B9A-A88B40921471}"/>
              </a:ext>
            </a:extLst>
          </p:cNvPr>
          <p:cNvCxnSpPr>
            <a:cxnSpLocks/>
          </p:cNvCxnSpPr>
          <p:nvPr/>
        </p:nvCxnSpPr>
        <p:spPr>
          <a:xfrm>
            <a:off x="564204" y="6431568"/>
            <a:ext cx="8286962" cy="0"/>
          </a:xfrm>
          <a:prstGeom prst="line">
            <a:avLst/>
          </a:prstGeom>
          <a:ln w="22225">
            <a:solidFill>
              <a:srgbClr val="006782"/>
            </a:solidFill>
          </a:ln>
          <a:effectLst/>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4410E8EC-C296-9B40-97FB-5F9267BE54D3}"/>
              </a:ext>
            </a:extLst>
          </p:cNvPr>
          <p:cNvSpPr txBox="1"/>
          <p:nvPr/>
        </p:nvSpPr>
        <p:spPr>
          <a:xfrm>
            <a:off x="469417" y="6126164"/>
            <a:ext cx="8381749" cy="261610"/>
          </a:xfrm>
          <a:prstGeom prst="rect">
            <a:avLst/>
          </a:prstGeom>
          <a:noFill/>
        </p:spPr>
        <p:txBody>
          <a:bodyPr wrap="square" rtlCol="0">
            <a:spAutoFit/>
          </a:bodyPr>
          <a:lstStyle/>
          <a:p>
            <a:r>
              <a:rPr lang="en-US" sz="1100" b="0" i="0" spc="0" dirty="0">
                <a:solidFill>
                  <a:srgbClr val="006782"/>
                </a:solidFill>
                <a:latin typeface="Greycliff CF Medium" pitchFamily="50" charset="0"/>
              </a:rPr>
              <a:t>FY27 Audio Plan</a:t>
            </a:r>
          </a:p>
        </p:txBody>
      </p:sp>
      <p:sp>
        <p:nvSpPr>
          <p:cNvPr id="9" name="Content Placeholder 2">
            <a:extLst>
              <a:ext uri="{FF2B5EF4-FFF2-40B4-BE49-F238E27FC236}">
                <a16:creationId xmlns:a16="http://schemas.microsoft.com/office/drawing/2014/main" id="{50151B9F-4BB6-4A45-96CE-058F65794DF2}"/>
              </a:ext>
            </a:extLst>
          </p:cNvPr>
          <p:cNvSpPr>
            <a:spLocks noGrp="1"/>
          </p:cNvSpPr>
          <p:nvPr>
            <p:ph idx="1"/>
          </p:nvPr>
        </p:nvSpPr>
        <p:spPr>
          <a:xfrm>
            <a:off x="564204" y="1125749"/>
            <a:ext cx="11018196" cy="3791414"/>
          </a:xfrm>
          <a:prstGeom prst="rect">
            <a:avLst/>
          </a:prstGeom>
        </p:spPr>
        <p:txBody>
          <a:bodyPr/>
          <a:lstStyle>
            <a:lvl1pPr>
              <a:defRPr b="0" i="0">
                <a:solidFill>
                  <a:srgbClr val="111D28"/>
                </a:solidFill>
                <a:latin typeface="Greycliff CF" pitchFamily="50" charset="0"/>
              </a:defRPr>
            </a:lvl1pPr>
            <a:lvl2pPr>
              <a:defRPr b="0" i="0">
                <a:solidFill>
                  <a:srgbClr val="111D28"/>
                </a:solidFill>
                <a:latin typeface="Greycliff CF" pitchFamily="50" charset="0"/>
              </a:defRPr>
            </a:lvl2pPr>
            <a:lvl3pPr>
              <a:defRPr b="0" i="0">
                <a:solidFill>
                  <a:srgbClr val="111D28"/>
                </a:solidFill>
                <a:latin typeface="Greycliff CF" pitchFamily="50" charset="0"/>
              </a:defRPr>
            </a:lvl3pPr>
            <a:lvl4pPr>
              <a:defRPr b="0" i="0">
                <a:solidFill>
                  <a:srgbClr val="111D28"/>
                </a:solidFill>
                <a:latin typeface="Greycliff CF" pitchFamily="50" charset="0"/>
              </a:defRPr>
            </a:lvl4pPr>
            <a:lvl5pPr>
              <a:defRPr b="0" i="0">
                <a:solidFill>
                  <a:srgbClr val="111D28"/>
                </a:solidFill>
                <a:latin typeface="Greycliff CF" pitchFamily="50"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Placeholder 1">
            <a:extLst>
              <a:ext uri="{FF2B5EF4-FFF2-40B4-BE49-F238E27FC236}">
                <a16:creationId xmlns:a16="http://schemas.microsoft.com/office/drawing/2014/main" id="{8D668B9B-C082-164C-8BD4-1BD78BA47083}"/>
              </a:ext>
            </a:extLst>
          </p:cNvPr>
          <p:cNvSpPr>
            <a:spLocks noGrp="1"/>
          </p:cNvSpPr>
          <p:nvPr>
            <p:ph type="title"/>
          </p:nvPr>
        </p:nvSpPr>
        <p:spPr bwMode="auto">
          <a:xfrm>
            <a:off x="383050" y="283251"/>
            <a:ext cx="11018196" cy="5539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defRPr>
                <a:solidFill>
                  <a:srgbClr val="006782"/>
                </a:solidFill>
                <a:latin typeface="Greycliff CF Extra Bold" pitchFamily="50" charset="0"/>
              </a:defRPr>
            </a:lvl1pPr>
          </a:lstStyle>
          <a:p>
            <a:pPr lvl="0"/>
            <a:r>
              <a:rPr lang="en-US" dirty="0"/>
              <a:t>Click to edit Master title style</a:t>
            </a:r>
          </a:p>
        </p:txBody>
      </p:sp>
    </p:spTree>
    <p:extLst>
      <p:ext uri="{BB962C8B-B14F-4D97-AF65-F5344CB8AC3E}">
        <p14:creationId xmlns:p14="http://schemas.microsoft.com/office/powerpoint/2010/main" val="20210747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tent with Picture 4">
    <p:spTree>
      <p:nvGrpSpPr>
        <p:cNvPr id="1" name=""/>
        <p:cNvGrpSpPr/>
        <p:nvPr/>
      </p:nvGrpSpPr>
      <p:grpSpPr>
        <a:xfrm>
          <a:off x="0" y="0"/>
          <a:ext cx="0" cy="0"/>
          <a:chOff x="0" y="0"/>
          <a:chExt cx="0" cy="0"/>
        </a:xfrm>
      </p:grpSpPr>
      <p:sp>
        <p:nvSpPr>
          <p:cNvPr id="4" name="Title 5">
            <a:extLst>
              <a:ext uri="{FF2B5EF4-FFF2-40B4-BE49-F238E27FC236}">
                <a16:creationId xmlns:a16="http://schemas.microsoft.com/office/drawing/2014/main" id="{7A932ED1-5750-0D24-8D58-961B6F20FA21}"/>
              </a:ext>
            </a:extLst>
          </p:cNvPr>
          <p:cNvSpPr>
            <a:spLocks noGrp="1"/>
          </p:cNvSpPr>
          <p:nvPr>
            <p:ph type="title"/>
          </p:nvPr>
        </p:nvSpPr>
        <p:spPr>
          <a:xfrm>
            <a:off x="542307" y="621792"/>
            <a:ext cx="7252710" cy="1138769"/>
          </a:xfrm>
        </p:spPr>
        <p:txBody>
          <a:bodyPr/>
          <a:lstStyle/>
          <a:p>
            <a:r>
              <a:rPr lang="en-US"/>
              <a:t>Click to edit Master title style</a:t>
            </a:r>
          </a:p>
        </p:txBody>
      </p:sp>
      <p:sp>
        <p:nvSpPr>
          <p:cNvPr id="9" name="Content Placeholder 7">
            <a:extLst>
              <a:ext uri="{FF2B5EF4-FFF2-40B4-BE49-F238E27FC236}">
                <a16:creationId xmlns:a16="http://schemas.microsoft.com/office/drawing/2014/main" id="{01598DB3-17DB-7EDD-0F42-9866A753C2DD}"/>
              </a:ext>
            </a:extLst>
          </p:cNvPr>
          <p:cNvSpPr>
            <a:spLocks noGrp="1"/>
          </p:cNvSpPr>
          <p:nvPr>
            <p:ph sz="quarter" idx="19"/>
          </p:nvPr>
        </p:nvSpPr>
        <p:spPr>
          <a:xfrm>
            <a:off x="569602" y="2115404"/>
            <a:ext cx="7225415" cy="4212926"/>
          </a:xfrm>
        </p:spPr>
        <p:txBody>
          <a:bodyPr anchor="t" anchorCtr="0"/>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10">
            <a:extLst>
              <a:ext uri="{FF2B5EF4-FFF2-40B4-BE49-F238E27FC236}">
                <a16:creationId xmlns:a16="http://schemas.microsoft.com/office/drawing/2014/main" id="{6C5AB1A9-786B-C92B-C6EA-63CE0AACFB1E}"/>
              </a:ext>
            </a:extLst>
          </p:cNvPr>
          <p:cNvSpPr>
            <a:spLocks noGrp="1"/>
          </p:cNvSpPr>
          <p:nvPr>
            <p:ph type="pic" sz="quarter" idx="13" hasCustomPrompt="1"/>
          </p:nvPr>
        </p:nvSpPr>
        <p:spPr>
          <a:xfrm>
            <a:off x="8168640" y="1"/>
            <a:ext cx="4023360" cy="6858000"/>
          </a:xfrm>
          <a:blipFill>
            <a:blip r:embed="rId2">
              <a:alphaModFix amt="70000"/>
            </a:blip>
            <a:stretch>
              <a:fillRect/>
            </a:stretch>
          </a:blipFill>
        </p:spPr>
        <p:txBody>
          <a:bodyPr/>
          <a:lstStyle>
            <a:lvl1pPr>
              <a:defRPr/>
            </a:lvl1pPr>
          </a:lstStyle>
          <a:p>
            <a:r>
              <a:rPr lang="en-US"/>
              <a:t> </a:t>
            </a:r>
          </a:p>
        </p:txBody>
      </p:sp>
      <p:sp>
        <p:nvSpPr>
          <p:cNvPr id="5" name="Footer Placeholder 2">
            <a:extLst>
              <a:ext uri="{FF2B5EF4-FFF2-40B4-BE49-F238E27FC236}">
                <a16:creationId xmlns:a16="http://schemas.microsoft.com/office/drawing/2014/main" id="{C6115057-015C-DC83-074A-D22D9E0B6CD2}"/>
              </a:ext>
            </a:extLst>
          </p:cNvPr>
          <p:cNvSpPr>
            <a:spLocks noGrp="1"/>
          </p:cNvSpPr>
          <p:nvPr>
            <p:ph type="ftr" sz="quarter" idx="16"/>
          </p:nvPr>
        </p:nvSpPr>
        <p:spPr>
          <a:xfrm>
            <a:off x="542307" y="6492875"/>
            <a:ext cx="1968375" cy="365125"/>
          </a:xfrm>
        </p:spPr>
        <p:txBody>
          <a:bodyPr/>
          <a:lstStyle/>
          <a:p>
            <a:r>
              <a:rPr lang="en-US"/>
              <a:t>Sample footer text</a:t>
            </a:r>
          </a:p>
        </p:txBody>
      </p:sp>
      <p:sp>
        <p:nvSpPr>
          <p:cNvPr id="8" name="Date Placeholder 1">
            <a:extLst>
              <a:ext uri="{FF2B5EF4-FFF2-40B4-BE49-F238E27FC236}">
                <a16:creationId xmlns:a16="http://schemas.microsoft.com/office/drawing/2014/main" id="{42028964-5597-F5F0-6AEA-C79255C9BCE9}"/>
              </a:ext>
            </a:extLst>
          </p:cNvPr>
          <p:cNvSpPr>
            <a:spLocks noGrp="1"/>
          </p:cNvSpPr>
          <p:nvPr>
            <p:ph type="dt" sz="half" idx="18"/>
          </p:nvPr>
        </p:nvSpPr>
        <p:spPr>
          <a:xfrm>
            <a:off x="5284417" y="6492875"/>
            <a:ext cx="1596200" cy="365125"/>
          </a:xfrm>
        </p:spPr>
        <p:txBody>
          <a:bodyPr/>
          <a:lstStyle/>
          <a:p>
            <a:endParaRPr lang="en-US"/>
          </a:p>
        </p:txBody>
      </p:sp>
      <p:sp>
        <p:nvSpPr>
          <p:cNvPr id="6" name="Slide Number Placeholder 3">
            <a:extLst>
              <a:ext uri="{FF2B5EF4-FFF2-40B4-BE49-F238E27FC236}">
                <a16:creationId xmlns:a16="http://schemas.microsoft.com/office/drawing/2014/main" id="{B6324527-5F82-8213-FFB9-A5E6BEB2314F}"/>
              </a:ext>
            </a:extLst>
          </p:cNvPr>
          <p:cNvSpPr>
            <a:spLocks noGrp="1"/>
          </p:cNvSpPr>
          <p:nvPr>
            <p:ph type="sldNum" sz="quarter" idx="17"/>
          </p:nvPr>
        </p:nvSpPr>
        <p:spPr>
          <a:xfrm>
            <a:off x="7365810" y="6492875"/>
            <a:ext cx="429207" cy="365125"/>
          </a:xfrm>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869418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4"/>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98" indent="0" algn="ctr">
              <a:buNone/>
              <a:defRPr sz="2000"/>
            </a:lvl2pPr>
            <a:lvl3pPr marL="914396" indent="0" algn="ctr">
              <a:buNone/>
              <a:defRPr sz="1800"/>
            </a:lvl3pPr>
            <a:lvl4pPr marL="1371595" indent="0" algn="ctr">
              <a:buNone/>
              <a:defRPr sz="1600"/>
            </a:lvl4pPr>
            <a:lvl5pPr marL="1828793" indent="0" algn="ctr">
              <a:buNone/>
              <a:defRPr sz="1600"/>
            </a:lvl5pPr>
            <a:lvl6pPr marL="2285991" indent="0" algn="ctr">
              <a:buNone/>
              <a:defRPr sz="1600"/>
            </a:lvl6pPr>
            <a:lvl7pPr marL="2743189" indent="0" algn="ctr">
              <a:buNone/>
              <a:defRPr sz="1600"/>
            </a:lvl7pPr>
            <a:lvl8pPr marL="3200388" indent="0" algn="ctr">
              <a:buNone/>
              <a:defRPr sz="1600"/>
            </a:lvl8pPr>
            <a:lvl9pPr marL="3657586"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2404C45-D3A6-F047-9AD9-387AC84272C6}" type="datetimeFigureOut">
              <a:rPr lang="en-US" smtClean="0"/>
              <a:t>8/15/26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D53217-6239-E246-B0E3-C0465C89DE62}" type="slidenum">
              <a:rPr lang="en-US" smtClean="0"/>
              <a:t>‹#›</a:t>
            </a:fld>
            <a:endParaRPr lang="en-US"/>
          </a:p>
        </p:txBody>
      </p:sp>
    </p:spTree>
    <p:extLst>
      <p:ext uri="{BB962C8B-B14F-4D97-AF65-F5344CB8AC3E}">
        <p14:creationId xmlns:p14="http://schemas.microsoft.com/office/powerpoint/2010/main" val="38872992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62A945"/>
            </a:gs>
            <a:gs pos="50000">
              <a:srgbClr val="006782"/>
            </a:gs>
            <a:gs pos="100000">
              <a:srgbClr val="111D28"/>
            </a:gs>
          </a:gsLst>
          <a:lin ang="7800000" scaled="0"/>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564205" y="731836"/>
            <a:ext cx="11018196" cy="5539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en-US" dirty="0"/>
              <a:t>Organizational Strategy</a:t>
            </a:r>
          </a:p>
        </p:txBody>
      </p:sp>
      <p:sp>
        <p:nvSpPr>
          <p:cNvPr id="1027" name="Text Placeholder 2"/>
          <p:cNvSpPr>
            <a:spLocks noGrp="1"/>
          </p:cNvSpPr>
          <p:nvPr>
            <p:ph type="body" idx="1"/>
          </p:nvPr>
        </p:nvSpPr>
        <p:spPr bwMode="auto">
          <a:xfrm>
            <a:off x="564205" y="1600201"/>
            <a:ext cx="11018196" cy="413309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b="1" i="0">
                <a:solidFill>
                  <a:srgbClr val="D9E1E4"/>
                </a:solidFill>
                <a:latin typeface="Franklin Gothic Demi Cond" panose="020B0603020102020204" pitchFamily="34" charset="0"/>
                <a:ea typeface="+mn-ea"/>
                <a:cs typeface="+mn-cs"/>
              </a:defRPr>
            </a:lvl1pPr>
          </a:lstStyle>
          <a:p>
            <a:fld id="{7971ED93-910E-084F-A05D-DC3EE9E8954A}" type="slidenum">
              <a:rPr lang="en-US" smtClean="0"/>
              <a:t>‹#›</a:t>
            </a:fld>
            <a:endParaRPr lang="en-US"/>
          </a:p>
        </p:txBody>
      </p:sp>
    </p:spTree>
    <p:extLst>
      <p:ext uri="{BB962C8B-B14F-4D97-AF65-F5344CB8AC3E}">
        <p14:creationId xmlns:p14="http://schemas.microsoft.com/office/powerpoint/2010/main" val="179684625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78" r:id="rId5"/>
    <p:sldLayoutId id="2147483679" r:id="rId6"/>
  </p:sldLayoutIdLst>
  <p:hf hdr="0" ftr="0" dt="0"/>
  <p:txStyles>
    <p:titleStyle>
      <a:lvl1pPr algn="l" defTabSz="457200" rtl="0" eaLnBrk="1" fontAlgn="base" hangingPunct="1">
        <a:spcBef>
          <a:spcPct val="0"/>
        </a:spcBef>
        <a:spcAft>
          <a:spcPct val="0"/>
        </a:spcAft>
        <a:defRPr sz="3600" b="1" i="0" kern="1200">
          <a:solidFill>
            <a:srgbClr val="D9E1E4"/>
          </a:solidFill>
          <a:latin typeface="Greycliff CF Extra Bold" pitchFamily="50" charset="0"/>
          <a:ea typeface="ＭＳ Ｐゴシック" charset="-128"/>
          <a:cs typeface="Greycliff CF Extra Bold" pitchFamily="50" charset="0"/>
        </a:defRPr>
      </a:lvl1pPr>
      <a:lvl2pPr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2pPr>
      <a:lvl3pPr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3pPr>
      <a:lvl4pPr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4pPr>
      <a:lvl5pPr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5pPr>
      <a:lvl6pPr marL="457200"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6pPr>
      <a:lvl7pPr marL="914400"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7pPr>
      <a:lvl8pPr marL="1371600"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8pPr>
      <a:lvl9pPr marL="1828800"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9pPr>
    </p:titleStyle>
    <p:bodyStyle>
      <a:lvl1pPr marL="342900" indent="-342900" algn="l" defTabSz="457200" rtl="0" eaLnBrk="1" fontAlgn="base" hangingPunct="1">
        <a:spcBef>
          <a:spcPct val="0"/>
        </a:spcBef>
        <a:spcAft>
          <a:spcPct val="0"/>
        </a:spcAft>
        <a:buFont typeface="Arial" charset="0"/>
        <a:defRPr sz="2000" b="0" i="0" kern="1200">
          <a:solidFill>
            <a:srgbClr val="D9E1E4"/>
          </a:solidFill>
          <a:latin typeface="Greycliff CF" pitchFamily="50" charset="0"/>
          <a:ea typeface="ＭＳ Ｐゴシック" charset="-128"/>
          <a:cs typeface="Greycliff CF" pitchFamily="50" charset="0"/>
        </a:defRPr>
      </a:lvl1pPr>
      <a:lvl2pPr marL="742950" indent="-285750" algn="l" defTabSz="457200" rtl="0" eaLnBrk="1" fontAlgn="base" hangingPunct="1">
        <a:spcBef>
          <a:spcPct val="0"/>
        </a:spcBef>
        <a:spcAft>
          <a:spcPct val="0"/>
        </a:spcAft>
        <a:buFont typeface="Arial" charset="0"/>
        <a:defRPr sz="2000" b="0" i="0" kern="1200">
          <a:solidFill>
            <a:srgbClr val="D9E1E4"/>
          </a:solidFill>
          <a:latin typeface="Greycliff CF" pitchFamily="50" charset="0"/>
          <a:ea typeface="ＭＳ Ｐゴシック" charset="-128"/>
          <a:cs typeface="Greycliff CF" pitchFamily="50" charset="0"/>
        </a:defRPr>
      </a:lvl2pPr>
      <a:lvl3pPr marL="341313" indent="-341313" algn="l" defTabSz="457200" rtl="0" eaLnBrk="1" fontAlgn="base" hangingPunct="1">
        <a:spcBef>
          <a:spcPct val="0"/>
        </a:spcBef>
        <a:spcAft>
          <a:spcPct val="0"/>
        </a:spcAft>
        <a:buFont typeface="Wingdings" pitchFamily="2" charset="2"/>
        <a:buChar char="§"/>
        <a:defRPr sz="2000" b="0" i="0" kern="1200">
          <a:solidFill>
            <a:srgbClr val="D9E1E4"/>
          </a:solidFill>
          <a:latin typeface="Greycliff CF" pitchFamily="50" charset="0"/>
          <a:ea typeface="ＭＳ Ｐゴシック" charset="-128"/>
          <a:cs typeface="Greycliff CF" pitchFamily="50" charset="0"/>
        </a:defRPr>
      </a:lvl3pPr>
      <a:lvl4pPr marL="684213" indent="-342900" algn="l" defTabSz="457200" rtl="0" eaLnBrk="1" fontAlgn="base" hangingPunct="1">
        <a:spcBef>
          <a:spcPct val="0"/>
        </a:spcBef>
        <a:spcAft>
          <a:spcPct val="0"/>
        </a:spcAft>
        <a:buSzPct val="75000"/>
        <a:buFont typeface="Lucida Grande"/>
        <a:buChar char="–"/>
        <a:defRPr sz="2000" b="0" i="0" kern="1200">
          <a:solidFill>
            <a:srgbClr val="D9E1E4"/>
          </a:solidFill>
          <a:latin typeface="Greycliff CF" pitchFamily="50" charset="0"/>
          <a:ea typeface="ＭＳ Ｐゴシック" charset="-128"/>
          <a:cs typeface="Greycliff CF" pitchFamily="50" charset="0"/>
        </a:defRPr>
      </a:lvl4pPr>
      <a:lvl5pPr marL="1025525" indent="-341313" algn="l" defTabSz="457200" rtl="0" eaLnBrk="1" fontAlgn="base" hangingPunct="1">
        <a:spcBef>
          <a:spcPct val="0"/>
        </a:spcBef>
        <a:spcAft>
          <a:spcPct val="0"/>
        </a:spcAft>
        <a:buSzPct val="75000"/>
        <a:buFont typeface="Wingdings" pitchFamily="2" charset="2"/>
        <a:buChar char="§"/>
        <a:defRPr sz="1600" b="0" i="0" kern="1200">
          <a:solidFill>
            <a:srgbClr val="D9E1E4"/>
          </a:solidFill>
          <a:latin typeface="Greycliff CF" pitchFamily="50" charset="0"/>
          <a:ea typeface="ＭＳ Ｐゴシック" charset="-128"/>
          <a:cs typeface="Greycliff CF" pitchFamily="50"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2DC0817-1D25-C73A-B08B-B44E1D39E5A5}"/>
              </a:ext>
            </a:extLst>
          </p:cNvPr>
          <p:cNvSpPr>
            <a:spLocks noGrp="1"/>
          </p:cNvSpPr>
          <p:nvPr>
            <p:ph type="subTitle" idx="1"/>
          </p:nvPr>
        </p:nvSpPr>
        <p:spPr>
          <a:xfrm>
            <a:off x="1804456" y="5618988"/>
            <a:ext cx="8583083" cy="307777"/>
          </a:xfrm>
        </p:spPr>
        <p:txBody>
          <a:bodyPr/>
          <a:lstStyle/>
          <a:p>
            <a:r>
              <a:rPr lang="en-US" dirty="0"/>
              <a:t>Last Updated</a:t>
            </a:r>
            <a:r>
              <a:rPr lang="en-US"/>
              <a:t>: August 2026</a:t>
            </a:r>
            <a:endParaRPr lang="en-US" dirty="0"/>
          </a:p>
        </p:txBody>
      </p:sp>
      <p:sp>
        <p:nvSpPr>
          <p:cNvPr id="3" name="Title 2">
            <a:extLst>
              <a:ext uri="{FF2B5EF4-FFF2-40B4-BE49-F238E27FC236}">
                <a16:creationId xmlns:a16="http://schemas.microsoft.com/office/drawing/2014/main" id="{3BDF0784-518C-44A2-6A7D-53C3C3252326}"/>
              </a:ext>
            </a:extLst>
          </p:cNvPr>
          <p:cNvSpPr>
            <a:spLocks noGrp="1"/>
          </p:cNvSpPr>
          <p:nvPr>
            <p:ph type="ctrTitle"/>
          </p:nvPr>
        </p:nvSpPr>
        <p:spPr>
          <a:xfrm>
            <a:off x="1685925" y="3920787"/>
            <a:ext cx="8701614" cy="553998"/>
          </a:xfrm>
        </p:spPr>
        <p:txBody>
          <a:bodyPr/>
          <a:lstStyle/>
          <a:p>
            <a:r>
              <a:rPr lang="en-US">
                <a:latin typeface="Greycliff CF Extra Bold"/>
                <a:ea typeface="ＭＳ Ｐゴシック"/>
              </a:rPr>
              <a:t>FY27 Marketing Plan: Audio</a:t>
            </a:r>
          </a:p>
        </p:txBody>
      </p:sp>
    </p:spTree>
    <p:extLst>
      <p:ext uri="{BB962C8B-B14F-4D97-AF65-F5344CB8AC3E}">
        <p14:creationId xmlns:p14="http://schemas.microsoft.com/office/powerpoint/2010/main" val="1599521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CAF5540-8137-7FAE-E1D0-D6BFCBA3BFA0}"/>
              </a:ext>
            </a:extLst>
          </p:cNvPr>
          <p:cNvSpPr>
            <a:spLocks noGrp="1"/>
          </p:cNvSpPr>
          <p:nvPr>
            <p:ph type="sldNum" sz="quarter" idx="10"/>
          </p:nvPr>
        </p:nvSpPr>
        <p:spPr/>
        <p:txBody>
          <a:bodyPr/>
          <a:lstStyle/>
          <a:p>
            <a:fld id="{7971ED93-910E-084F-A05D-DC3EE9E8954A}" type="slidenum">
              <a:rPr lang="en-US" smtClean="0"/>
              <a:t>10</a:t>
            </a:fld>
            <a:endParaRPr lang="en-US"/>
          </a:p>
        </p:txBody>
      </p:sp>
      <p:sp>
        <p:nvSpPr>
          <p:cNvPr id="4" name="Title 3">
            <a:extLst>
              <a:ext uri="{FF2B5EF4-FFF2-40B4-BE49-F238E27FC236}">
                <a16:creationId xmlns:a16="http://schemas.microsoft.com/office/drawing/2014/main" id="{E69DE0FB-8086-BEB5-7E43-E6D95D7895EC}"/>
              </a:ext>
            </a:extLst>
          </p:cNvPr>
          <p:cNvSpPr>
            <a:spLocks noGrp="1"/>
          </p:cNvSpPr>
          <p:nvPr>
            <p:ph type="title"/>
          </p:nvPr>
        </p:nvSpPr>
        <p:spPr/>
        <p:txBody>
          <a:bodyPr/>
          <a:lstStyle/>
          <a:p>
            <a:r>
              <a:rPr lang="en-US" dirty="0"/>
              <a:t>Annual Roadmap</a:t>
            </a:r>
          </a:p>
        </p:txBody>
      </p:sp>
      <p:graphicFrame>
        <p:nvGraphicFramePr>
          <p:cNvPr id="5" name="Table 4">
            <a:extLst>
              <a:ext uri="{FF2B5EF4-FFF2-40B4-BE49-F238E27FC236}">
                <a16:creationId xmlns:a16="http://schemas.microsoft.com/office/drawing/2014/main" id="{CFA388C0-B9FE-A975-FBB7-1AF3A49E42E6}"/>
              </a:ext>
            </a:extLst>
          </p:cNvPr>
          <p:cNvGraphicFramePr>
            <a:graphicFrameLocks noGrp="1"/>
          </p:cNvGraphicFramePr>
          <p:nvPr>
            <p:extLst>
              <p:ext uri="{D42A27DB-BD31-4B8C-83A1-F6EECF244321}">
                <p14:modId xmlns:p14="http://schemas.microsoft.com/office/powerpoint/2010/main" val="1139824140"/>
              </p:ext>
            </p:extLst>
          </p:nvPr>
        </p:nvGraphicFramePr>
        <p:xfrm>
          <a:off x="833120" y="2276856"/>
          <a:ext cx="10109196" cy="2308914"/>
        </p:xfrm>
        <a:graphic>
          <a:graphicData uri="http://schemas.openxmlformats.org/drawingml/2006/table">
            <a:tbl>
              <a:tblPr firstRow="1" bandRow="1">
                <a:tableStyleId>{5C22544A-7EE6-4342-B048-85BDC9FD1C3A}</a:tableStyleId>
              </a:tblPr>
              <a:tblGrid>
                <a:gridCol w="2527299">
                  <a:extLst>
                    <a:ext uri="{9D8B030D-6E8A-4147-A177-3AD203B41FA5}">
                      <a16:colId xmlns:a16="http://schemas.microsoft.com/office/drawing/2014/main" val="1764847695"/>
                    </a:ext>
                  </a:extLst>
                </a:gridCol>
                <a:gridCol w="2527299">
                  <a:extLst>
                    <a:ext uri="{9D8B030D-6E8A-4147-A177-3AD203B41FA5}">
                      <a16:colId xmlns:a16="http://schemas.microsoft.com/office/drawing/2014/main" val="3408116097"/>
                    </a:ext>
                  </a:extLst>
                </a:gridCol>
                <a:gridCol w="2527299">
                  <a:extLst>
                    <a:ext uri="{9D8B030D-6E8A-4147-A177-3AD203B41FA5}">
                      <a16:colId xmlns:a16="http://schemas.microsoft.com/office/drawing/2014/main" val="2944602527"/>
                    </a:ext>
                  </a:extLst>
                </a:gridCol>
                <a:gridCol w="2527299">
                  <a:extLst>
                    <a:ext uri="{9D8B030D-6E8A-4147-A177-3AD203B41FA5}">
                      <a16:colId xmlns:a16="http://schemas.microsoft.com/office/drawing/2014/main" val="4166428655"/>
                    </a:ext>
                  </a:extLst>
                </a:gridCol>
              </a:tblGrid>
              <a:tr h="622354">
                <a:tc>
                  <a:txBody>
                    <a:bodyPr/>
                    <a:lstStyle/>
                    <a:p>
                      <a:pPr lvl="0" algn="ctr">
                        <a:buNone/>
                      </a:pPr>
                      <a:r>
                        <a:rPr lang="en-US"/>
                        <a:t>December</a:t>
                      </a:r>
                    </a:p>
                  </a:txBody>
                  <a:tcPr anchor="ctr"/>
                </a:tc>
                <a:tc>
                  <a:txBody>
                    <a:bodyPr/>
                    <a:lstStyle/>
                    <a:p>
                      <a:pPr lvl="0" algn="ctr">
                        <a:buNone/>
                      </a:pPr>
                      <a:r>
                        <a:rPr lang="en-US"/>
                        <a:t>February</a:t>
                      </a:r>
                    </a:p>
                  </a:txBody>
                  <a:tcPr anchor="ctr"/>
                </a:tc>
                <a:tc>
                  <a:txBody>
                    <a:bodyPr/>
                    <a:lstStyle/>
                    <a:p>
                      <a:pPr lvl="0" algn="ctr">
                        <a:buNone/>
                      </a:pPr>
                      <a:r>
                        <a:rPr lang="en-US"/>
                        <a:t>May</a:t>
                      </a:r>
                    </a:p>
                  </a:txBody>
                  <a:tcPr anchor="ctr"/>
                </a:tc>
                <a:tc>
                  <a:txBody>
                    <a:bodyPr/>
                    <a:lstStyle/>
                    <a:p>
                      <a:pPr lvl="0" algn="ctr">
                        <a:buNone/>
                      </a:pPr>
                      <a:r>
                        <a:rPr lang="en-US"/>
                        <a:t>June</a:t>
                      </a:r>
                      <a:endParaRPr lang="en-US" dirty="0"/>
                    </a:p>
                  </a:txBody>
                  <a:tcPr anchor="ctr"/>
                </a:tc>
                <a:extLst>
                  <a:ext uri="{0D108BD9-81ED-4DB2-BD59-A6C34878D82A}">
                    <a16:rowId xmlns:a16="http://schemas.microsoft.com/office/drawing/2014/main" val="1606649920"/>
                  </a:ext>
                </a:extLst>
              </a:tr>
              <a:tr h="508000">
                <a:tc>
                  <a:txBody>
                    <a:bodyPr/>
                    <a:lstStyle/>
                    <a:p>
                      <a:pPr algn="ctr"/>
                      <a:r>
                        <a:rPr lang="en-US"/>
                        <a:t>Best of Broadcast</a:t>
                      </a:r>
                    </a:p>
                  </a:txBody>
                  <a:tcPr anchor="ctr"/>
                </a:tc>
                <a:tc>
                  <a:txBody>
                    <a:bodyPr/>
                    <a:lstStyle/>
                    <a:p>
                      <a:pPr algn="ctr"/>
                      <a:r>
                        <a:rPr lang="en-US"/>
                        <a:t>Loving Well</a:t>
                      </a:r>
                    </a:p>
                  </a:txBody>
                  <a:tcPr anchor="ctr"/>
                </a:tc>
                <a:tc>
                  <a:txBody>
                    <a:bodyPr/>
                    <a:lstStyle/>
                    <a:p>
                      <a:pPr algn="ctr"/>
                      <a:r>
                        <a:rPr lang="en-US"/>
                        <a:t>Legacy of Love</a:t>
                      </a:r>
                    </a:p>
                  </a:txBody>
                  <a:tcPr anchor="ctr"/>
                </a:tc>
                <a:tc>
                  <a:txBody>
                    <a:bodyPr/>
                    <a:lstStyle/>
                    <a:p>
                      <a:pPr lvl="0" algn="ctr">
                        <a:lnSpc>
                          <a:spcPct val="100000"/>
                        </a:lnSpc>
                        <a:spcBef>
                          <a:spcPts val="0"/>
                        </a:spcBef>
                        <a:spcAft>
                          <a:spcPts val="0"/>
                        </a:spcAft>
                        <a:buNone/>
                      </a:pPr>
                      <a:r>
                        <a:rPr lang="en-US" sz="1800" b="0" i="0" u="none" strike="noStrike" noProof="0">
                          <a:solidFill>
                            <a:srgbClr val="006682"/>
                          </a:solidFill>
                          <a:latin typeface="Franklin Gothic Book"/>
                        </a:rPr>
                        <a:t>Legacy of Courage</a:t>
                      </a:r>
                    </a:p>
                  </a:txBody>
                  <a:tcPr anchor="ctr"/>
                </a:tc>
                <a:extLst>
                  <a:ext uri="{0D108BD9-81ED-4DB2-BD59-A6C34878D82A}">
                    <a16:rowId xmlns:a16="http://schemas.microsoft.com/office/drawing/2014/main" val="3079358248"/>
                  </a:ext>
                </a:extLst>
              </a:tr>
              <a:tr h="538480">
                <a:tc>
                  <a:txBody>
                    <a:bodyPr/>
                    <a:lstStyle/>
                    <a:p>
                      <a:pPr algn="ctr"/>
                      <a:r>
                        <a:rPr lang="en-US"/>
                        <a:t>Christmas Stories</a:t>
                      </a:r>
                    </a:p>
                  </a:txBody>
                  <a:tcPr anchor="ctr"/>
                </a:tc>
                <a:tc>
                  <a:txBody>
                    <a:bodyPr/>
                    <a:lstStyle/>
                    <a:p>
                      <a:pPr algn="ctr"/>
                      <a:endParaRPr lang="en-US"/>
                    </a:p>
                  </a:txBody>
                  <a:tcPr anchor="ctr"/>
                </a:tc>
                <a:tc>
                  <a:txBody>
                    <a:bodyPr/>
                    <a:lstStyle/>
                    <a:p>
                      <a:pPr algn="ctr"/>
                      <a:r>
                        <a:rPr lang="en-US"/>
                        <a:t>Fearless Faith</a:t>
                      </a:r>
                      <a:endParaRPr lang="en-US" dirty="0"/>
                    </a:p>
                  </a:txBody>
                  <a:tcPr anchor="ctr"/>
                </a:tc>
                <a:tc>
                  <a:txBody>
                    <a:bodyPr/>
                    <a:lstStyle/>
                    <a:p>
                      <a:pPr lvl="0" algn="ctr">
                        <a:buNone/>
                      </a:pPr>
                      <a:endParaRPr lang="en-US" dirty="0"/>
                    </a:p>
                  </a:txBody>
                  <a:tcPr anchor="ctr"/>
                </a:tc>
                <a:extLst>
                  <a:ext uri="{0D108BD9-81ED-4DB2-BD59-A6C34878D82A}">
                    <a16:rowId xmlns:a16="http://schemas.microsoft.com/office/drawing/2014/main" val="2158649411"/>
                  </a:ext>
                </a:extLst>
              </a:tr>
              <a:tr h="619759">
                <a:tc>
                  <a:txBody>
                    <a:bodyPr/>
                    <a:lstStyle/>
                    <a:p>
                      <a:pPr algn="ctr"/>
                      <a:endParaRPr lang="en-US"/>
                    </a:p>
                  </a:txBody>
                  <a:tcPr anchor="ctr"/>
                </a:tc>
                <a:tc>
                  <a:txBody>
                    <a:bodyPr/>
                    <a:lstStyle/>
                    <a:p>
                      <a:pPr algn="ctr"/>
                      <a:endParaRPr lang="en-US"/>
                    </a:p>
                  </a:txBody>
                  <a:tcPr anchor="ctr"/>
                </a:tc>
                <a:tc>
                  <a:txBody>
                    <a:bodyPr/>
                    <a:lstStyle/>
                    <a:p>
                      <a:pPr algn="ctr"/>
                      <a:r>
                        <a:rPr lang="en-US"/>
                        <a:t>Podcast Merchandise (Phase 2)</a:t>
                      </a:r>
                      <a:endParaRPr lang="en-US" dirty="0"/>
                    </a:p>
                  </a:txBody>
                  <a:tcPr anchor="ctr"/>
                </a:tc>
                <a:tc>
                  <a:txBody>
                    <a:bodyPr/>
                    <a:lstStyle/>
                    <a:p>
                      <a:pPr lvl="0" algn="ctr">
                        <a:buNone/>
                      </a:pPr>
                      <a:endParaRPr lang="en-US" dirty="0"/>
                    </a:p>
                  </a:txBody>
                  <a:tcPr anchor="ctr"/>
                </a:tc>
                <a:extLst>
                  <a:ext uri="{0D108BD9-81ED-4DB2-BD59-A6C34878D82A}">
                    <a16:rowId xmlns:a16="http://schemas.microsoft.com/office/drawing/2014/main" val="1506903643"/>
                  </a:ext>
                </a:extLst>
              </a:tr>
            </a:tbl>
          </a:graphicData>
        </a:graphic>
      </p:graphicFrame>
    </p:spTree>
    <p:extLst>
      <p:ext uri="{BB962C8B-B14F-4D97-AF65-F5344CB8AC3E}">
        <p14:creationId xmlns:p14="http://schemas.microsoft.com/office/powerpoint/2010/main" val="3643866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32EF94-39DA-B92D-B855-48C9EAF70590}"/>
              </a:ext>
            </a:extLst>
          </p:cNvPr>
          <p:cNvSpPr>
            <a:spLocks noGrp="1"/>
          </p:cNvSpPr>
          <p:nvPr>
            <p:ph type="sldNum" sz="quarter" idx="10"/>
          </p:nvPr>
        </p:nvSpPr>
        <p:spPr/>
        <p:txBody>
          <a:bodyPr/>
          <a:lstStyle/>
          <a:p>
            <a:fld id="{7971ED93-910E-084F-A05D-DC3EE9E8954A}" type="slidenum">
              <a:rPr lang="en-US" smtClean="0"/>
              <a:t>11</a:t>
            </a:fld>
            <a:endParaRPr lang="en-US"/>
          </a:p>
        </p:txBody>
      </p:sp>
      <p:sp>
        <p:nvSpPr>
          <p:cNvPr id="5" name="Title 4">
            <a:extLst>
              <a:ext uri="{FF2B5EF4-FFF2-40B4-BE49-F238E27FC236}">
                <a16:creationId xmlns:a16="http://schemas.microsoft.com/office/drawing/2014/main" id="{477A89C0-E5D9-9FA7-4BDC-284A19034B1B}"/>
              </a:ext>
            </a:extLst>
          </p:cNvPr>
          <p:cNvSpPr>
            <a:spLocks noGrp="1"/>
          </p:cNvSpPr>
          <p:nvPr>
            <p:ph type="title"/>
          </p:nvPr>
        </p:nvSpPr>
        <p:spPr/>
        <p:txBody>
          <a:bodyPr/>
          <a:lstStyle/>
          <a:p>
            <a:r>
              <a:rPr lang="en-US">
                <a:latin typeface="Greycliff CF Extra Bold"/>
                <a:ea typeface="ＭＳ Ｐゴシック"/>
              </a:rPr>
              <a:t>Dependencies</a:t>
            </a:r>
            <a:endParaRPr lang="en-US" dirty="0" err="1"/>
          </a:p>
        </p:txBody>
      </p:sp>
      <p:sp>
        <p:nvSpPr>
          <p:cNvPr id="3" name="TextBox 2">
            <a:extLst>
              <a:ext uri="{FF2B5EF4-FFF2-40B4-BE49-F238E27FC236}">
                <a16:creationId xmlns:a16="http://schemas.microsoft.com/office/drawing/2014/main" id="{2B6C5BB8-FAFF-C3C4-1511-1142C55327EF}"/>
              </a:ext>
            </a:extLst>
          </p:cNvPr>
          <p:cNvSpPr txBox="1"/>
          <p:nvPr/>
        </p:nvSpPr>
        <p:spPr>
          <a:xfrm>
            <a:off x="645008" y="1659285"/>
            <a:ext cx="10901984"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dirty="0">
                <a:solidFill>
                  <a:srgbClr val="111D28"/>
                </a:solidFill>
                <a:latin typeface="Arial"/>
                <a:cs typeface="Arial"/>
              </a:rPr>
              <a:t>Salesforce App Connection</a:t>
            </a:r>
          </a:p>
          <a:p>
            <a:pPr marL="285750" indent="-285750">
              <a:buFont typeface="Arial" panose="020B0604020202020204" pitchFamily="34" charset="0"/>
              <a:buChar char="•"/>
            </a:pPr>
            <a:r>
              <a:rPr lang="en-US" sz="1600" dirty="0">
                <a:solidFill>
                  <a:schemeClr val="tx2"/>
                </a:solidFill>
              </a:rPr>
              <a:t>Attribution and tracking of app signup conversions depend entirely on Salesforce uniquely registering FOTF app Ping signups, ensuring we can accurately attribute acquisition efforts to signups in Salesforce.</a:t>
            </a:r>
            <a:endParaRPr lang="en-US" sz="1600" b="1" dirty="0">
              <a:solidFill>
                <a:srgbClr val="111D28"/>
              </a:solidFill>
              <a:latin typeface="Arial"/>
              <a:cs typeface="Arial"/>
            </a:endParaRPr>
          </a:p>
          <a:p>
            <a:endParaRPr lang="en-US" sz="1600" b="1" dirty="0">
              <a:solidFill>
                <a:srgbClr val="111D28"/>
              </a:solidFill>
              <a:latin typeface="Arial"/>
              <a:cs typeface="Arial"/>
            </a:endParaRPr>
          </a:p>
          <a:p>
            <a:r>
              <a:rPr lang="en-US" sz="1600" b="1" dirty="0">
                <a:solidFill>
                  <a:srgbClr val="111D28"/>
                </a:solidFill>
                <a:latin typeface="Arial"/>
                <a:cs typeface="Arial"/>
              </a:rPr>
              <a:t>Print-on-Demand Capability for Podcast Merchandise</a:t>
            </a:r>
            <a:endParaRPr lang="en-US" b="1" dirty="0">
              <a:cs typeface="Arial"/>
            </a:endParaRPr>
          </a:p>
          <a:p>
            <a:pPr marL="285750" indent="-285750">
              <a:buFont typeface="Arial"/>
              <a:buChar char="•"/>
            </a:pPr>
            <a:r>
              <a:rPr lang="en-US" sz="1600" dirty="0">
                <a:solidFill>
                  <a:srgbClr val="111D28"/>
                </a:solidFill>
                <a:latin typeface="Arial"/>
                <a:cs typeface="Arial"/>
              </a:rPr>
              <a:t>Podcast Merch Phase 2 is dependent on a print-on-demand fulfillment solution. The current preorder model limits testing of new products and designs, slows our ability to respond to audience demand, and creates a less-than-optimal customer experience. A print-on-demand capability would enable faster experimentation, reduced operational complexity, and improved listener satisfaction.</a:t>
            </a:r>
            <a:endParaRPr lang="en-US" dirty="0"/>
          </a:p>
          <a:p>
            <a:endParaRPr lang="en-US" sz="1600" b="1" dirty="0">
              <a:solidFill>
                <a:srgbClr val="111D28"/>
              </a:solidFill>
              <a:latin typeface="Arial"/>
              <a:cs typeface="Arial"/>
            </a:endParaRPr>
          </a:p>
          <a:p>
            <a:r>
              <a:rPr lang="en-US" sz="1600" b="1" dirty="0">
                <a:solidFill>
                  <a:srgbClr val="111D28"/>
                </a:solidFill>
                <a:latin typeface="Arial"/>
                <a:cs typeface="Arial"/>
              </a:rPr>
              <a:t>Creative Team Capacity for Podcast Merchandise Designs</a:t>
            </a:r>
          </a:p>
          <a:p>
            <a:pPr marL="285750" indent="-285750">
              <a:buFont typeface="Arial"/>
              <a:buChar char="•"/>
            </a:pPr>
            <a:r>
              <a:rPr lang="en-US" sz="1600" dirty="0">
                <a:solidFill>
                  <a:srgbClr val="111D28"/>
                </a:solidFill>
                <a:latin typeface="Arial"/>
                <a:cs typeface="Arial"/>
              </a:rPr>
              <a:t>Podcast Merch Phase 2 is constrained by limited creative team capacity and production timelines. The ability to partner with external artists would enable faster development of new merchandise designs, increase testing opportunities, and improve our ability to respond quickly to audience demand and emerging trends.</a:t>
            </a:r>
          </a:p>
        </p:txBody>
      </p:sp>
    </p:spTree>
    <p:extLst>
      <p:ext uri="{BB962C8B-B14F-4D97-AF65-F5344CB8AC3E}">
        <p14:creationId xmlns:p14="http://schemas.microsoft.com/office/powerpoint/2010/main" val="883883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40A15-DF76-13F0-C0F2-F2B1CDE95E5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FD096A1-85EF-3560-7E29-CDED23E6672D}"/>
              </a:ext>
            </a:extLst>
          </p:cNvPr>
          <p:cNvSpPr>
            <a:spLocks noGrp="1"/>
          </p:cNvSpPr>
          <p:nvPr>
            <p:ph type="ctrTitle"/>
          </p:nvPr>
        </p:nvSpPr>
        <p:spPr/>
        <p:txBody>
          <a:bodyPr/>
          <a:lstStyle/>
          <a:p>
            <a:r>
              <a:rPr lang="en-US" dirty="0"/>
              <a:t>APPENDIX</a:t>
            </a:r>
          </a:p>
        </p:txBody>
      </p:sp>
    </p:spTree>
    <p:extLst>
      <p:ext uri="{BB962C8B-B14F-4D97-AF65-F5344CB8AC3E}">
        <p14:creationId xmlns:p14="http://schemas.microsoft.com/office/powerpoint/2010/main" val="29452938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7EBE82B-A94B-A32B-50B8-9BF0CF036360}"/>
              </a:ext>
            </a:extLst>
          </p:cNvPr>
          <p:cNvSpPr>
            <a:spLocks noGrp="1"/>
          </p:cNvSpPr>
          <p:nvPr>
            <p:ph type="ctrTitle"/>
          </p:nvPr>
        </p:nvSpPr>
        <p:spPr/>
        <p:txBody>
          <a:bodyPr/>
          <a:lstStyle/>
          <a:p>
            <a:r>
              <a:rPr lang="en-US" dirty="0"/>
              <a:t>FY26 Data</a:t>
            </a:r>
          </a:p>
        </p:txBody>
      </p:sp>
    </p:spTree>
    <p:extLst>
      <p:ext uri="{BB962C8B-B14F-4D97-AF65-F5344CB8AC3E}">
        <p14:creationId xmlns:p14="http://schemas.microsoft.com/office/powerpoint/2010/main" val="2502935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4EDFC-0A80-0FE1-BAE3-66F4D63A584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27EFD0-061B-A8FC-7637-516865946744}"/>
              </a:ext>
            </a:extLst>
          </p:cNvPr>
          <p:cNvSpPr>
            <a:spLocks noGrp="1"/>
          </p:cNvSpPr>
          <p:nvPr>
            <p:ph type="sldNum" sz="quarter" idx="10"/>
          </p:nvPr>
        </p:nvSpPr>
        <p:spPr/>
        <p:txBody>
          <a:bodyPr/>
          <a:lstStyle/>
          <a:p>
            <a:fld id="{7971ED93-910E-084F-A05D-DC3EE9E8954A}" type="slidenum">
              <a:rPr lang="en-US" smtClean="0"/>
              <a:t>14</a:t>
            </a:fld>
            <a:endParaRPr lang="en-US"/>
          </a:p>
        </p:txBody>
      </p:sp>
      <p:sp>
        <p:nvSpPr>
          <p:cNvPr id="6" name="Content Placeholder 5">
            <a:extLst>
              <a:ext uri="{FF2B5EF4-FFF2-40B4-BE49-F238E27FC236}">
                <a16:creationId xmlns:a16="http://schemas.microsoft.com/office/drawing/2014/main" id="{C75C5DC2-9528-262E-6482-2861B1778046}"/>
              </a:ext>
            </a:extLst>
          </p:cNvPr>
          <p:cNvSpPr>
            <a:spLocks noGrp="1"/>
          </p:cNvSpPr>
          <p:nvPr>
            <p:ph idx="1"/>
          </p:nvPr>
        </p:nvSpPr>
        <p:spPr/>
        <p:txBody>
          <a:bodyPr/>
          <a:lstStyle/>
          <a:p>
            <a:endParaRPr lang="en-US"/>
          </a:p>
        </p:txBody>
      </p:sp>
      <p:sp>
        <p:nvSpPr>
          <p:cNvPr id="5" name="Title 4">
            <a:extLst>
              <a:ext uri="{FF2B5EF4-FFF2-40B4-BE49-F238E27FC236}">
                <a16:creationId xmlns:a16="http://schemas.microsoft.com/office/drawing/2014/main" id="{92B897FC-6043-C43A-9616-73C6D4D72B4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3202290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145CC4C-FAE7-E807-CB54-3682C24D94CD}"/>
              </a:ext>
            </a:extLst>
          </p:cNvPr>
          <p:cNvSpPr>
            <a:spLocks noGrp="1"/>
          </p:cNvSpPr>
          <p:nvPr>
            <p:ph type="sldNum" sz="quarter" idx="10"/>
          </p:nvPr>
        </p:nvSpPr>
        <p:spPr/>
        <p:txBody>
          <a:bodyPr/>
          <a:lstStyle/>
          <a:p>
            <a:fld id="{7971ED93-910E-084F-A05D-DC3EE9E8954A}" type="slidenum">
              <a:rPr lang="en-US" smtClean="0"/>
              <a:t>2</a:t>
            </a:fld>
            <a:endParaRPr lang="en-US"/>
          </a:p>
        </p:txBody>
      </p:sp>
      <p:sp>
        <p:nvSpPr>
          <p:cNvPr id="3" name="Title 2">
            <a:extLst>
              <a:ext uri="{FF2B5EF4-FFF2-40B4-BE49-F238E27FC236}">
                <a16:creationId xmlns:a16="http://schemas.microsoft.com/office/drawing/2014/main" id="{D4E6FD48-1A77-306F-3EC3-970087A9DC72}"/>
              </a:ext>
            </a:extLst>
          </p:cNvPr>
          <p:cNvSpPr>
            <a:spLocks noGrp="1"/>
          </p:cNvSpPr>
          <p:nvPr>
            <p:ph type="title"/>
          </p:nvPr>
        </p:nvSpPr>
        <p:spPr/>
        <p:txBody>
          <a:bodyPr/>
          <a:lstStyle/>
          <a:p>
            <a:r>
              <a:rPr lang="en-US" dirty="0"/>
              <a:t>Executive Summary</a:t>
            </a:r>
          </a:p>
        </p:txBody>
      </p:sp>
      <p:sp>
        <p:nvSpPr>
          <p:cNvPr id="10" name="TextBox 9">
            <a:extLst>
              <a:ext uri="{FF2B5EF4-FFF2-40B4-BE49-F238E27FC236}">
                <a16:creationId xmlns:a16="http://schemas.microsoft.com/office/drawing/2014/main" id="{08C03020-CCF7-5AD9-1EF7-86E3B9C2E7DB}"/>
              </a:ext>
            </a:extLst>
          </p:cNvPr>
          <p:cNvSpPr txBox="1"/>
          <p:nvPr/>
        </p:nvSpPr>
        <p:spPr>
          <a:xfrm>
            <a:off x="542045" y="970280"/>
            <a:ext cx="11107910" cy="923330"/>
          </a:xfrm>
          <a:prstGeom prst="rect">
            <a:avLst/>
          </a:prstGeom>
          <a:noFill/>
        </p:spPr>
        <p:txBody>
          <a:bodyPr wrap="square" rtlCol="0">
            <a:spAutoFit/>
          </a:bodyPr>
          <a:lstStyle/>
          <a:p>
            <a:r>
              <a:rPr lang="en-US" b="1" dirty="0">
                <a:solidFill>
                  <a:srgbClr val="111D28"/>
                </a:solidFill>
              </a:rPr>
              <a:t>FY27 Audio Marketing Strategy centers on using the Focus on the Family App to transform anonymous listeners into known listeners, creating opportunities for personalization, engagement, and deeper ministry participation.</a:t>
            </a:r>
          </a:p>
        </p:txBody>
      </p:sp>
      <p:sp>
        <p:nvSpPr>
          <p:cNvPr id="15" name="TextBox 14">
            <a:extLst>
              <a:ext uri="{FF2B5EF4-FFF2-40B4-BE49-F238E27FC236}">
                <a16:creationId xmlns:a16="http://schemas.microsoft.com/office/drawing/2014/main" id="{60675C25-B243-4230-10AE-AFA9CD5C8667}"/>
              </a:ext>
            </a:extLst>
          </p:cNvPr>
          <p:cNvSpPr txBox="1"/>
          <p:nvPr/>
        </p:nvSpPr>
        <p:spPr>
          <a:xfrm>
            <a:off x="542045" y="2115748"/>
            <a:ext cx="3477750" cy="369332"/>
          </a:xfrm>
          <a:prstGeom prst="rect">
            <a:avLst/>
          </a:prstGeom>
          <a:noFill/>
        </p:spPr>
        <p:txBody>
          <a:bodyPr wrap="square" rtlCol="0">
            <a:spAutoFit/>
          </a:bodyPr>
          <a:lstStyle/>
          <a:p>
            <a:r>
              <a:rPr lang="en-US" b="1" dirty="0">
                <a:solidFill>
                  <a:srgbClr val="111D28"/>
                </a:solidFill>
              </a:rPr>
              <a:t>Primary opportunity:</a:t>
            </a:r>
          </a:p>
        </p:txBody>
      </p:sp>
      <p:sp>
        <p:nvSpPr>
          <p:cNvPr id="17" name="TextBox 16">
            <a:extLst>
              <a:ext uri="{FF2B5EF4-FFF2-40B4-BE49-F238E27FC236}">
                <a16:creationId xmlns:a16="http://schemas.microsoft.com/office/drawing/2014/main" id="{817E03F4-4BF7-0C6A-45C9-F9B68C9D9B6F}"/>
              </a:ext>
            </a:extLst>
          </p:cNvPr>
          <p:cNvSpPr txBox="1"/>
          <p:nvPr/>
        </p:nvSpPr>
        <p:spPr>
          <a:xfrm>
            <a:off x="586902" y="2506897"/>
            <a:ext cx="11018196" cy="1754326"/>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111D28"/>
                </a:solidFill>
              </a:rPr>
              <a:t>Drive audience acquisition through the FOTF App.</a:t>
            </a:r>
          </a:p>
          <a:p>
            <a:pPr marL="285750" indent="-285750">
              <a:buFont typeface="Arial" panose="020B0604020202020204" pitchFamily="34" charset="0"/>
              <a:buChar char="•"/>
            </a:pPr>
            <a:r>
              <a:rPr lang="en-US" dirty="0">
                <a:solidFill>
                  <a:srgbClr val="111D28"/>
                </a:solidFill>
              </a:rPr>
              <a:t>Grow and strengthen flagship audio brands: </a:t>
            </a:r>
            <a:r>
              <a:rPr lang="en-US" dirty="0" err="1">
                <a:solidFill>
                  <a:srgbClr val="111D28"/>
                </a:solidFill>
              </a:rPr>
              <a:t>ReFOCUS</a:t>
            </a:r>
            <a:r>
              <a:rPr lang="en-US" dirty="0">
                <a:solidFill>
                  <a:srgbClr val="111D28"/>
                </a:solidFill>
              </a:rPr>
              <a:t>, Crazy Little Thing Called Marriage, and Practice Makes Parent.</a:t>
            </a:r>
          </a:p>
          <a:p>
            <a:pPr marL="285750" indent="-285750">
              <a:buFont typeface="Arial" panose="020B0604020202020204" pitchFamily="34" charset="0"/>
              <a:buChar char="•"/>
            </a:pPr>
            <a:r>
              <a:rPr lang="en-US" dirty="0">
                <a:solidFill>
                  <a:srgbClr val="111D28"/>
                </a:solidFill>
              </a:rPr>
              <a:t>Convert anonymous listeners into known app users.</a:t>
            </a:r>
          </a:p>
          <a:p>
            <a:pPr marL="285750" indent="-285750">
              <a:buFont typeface="Arial" panose="020B0604020202020204" pitchFamily="34" charset="0"/>
              <a:buChar char="•"/>
            </a:pPr>
            <a:r>
              <a:rPr lang="en-US" dirty="0">
                <a:solidFill>
                  <a:srgbClr val="111D28"/>
                </a:solidFill>
              </a:rPr>
              <a:t>Deepen engagement through personalized content. </a:t>
            </a:r>
          </a:p>
          <a:p>
            <a:pPr marL="285750" indent="-285750">
              <a:buFont typeface="Arial" panose="020B0604020202020204" pitchFamily="34" charset="0"/>
              <a:buChar char="•"/>
            </a:pPr>
            <a:r>
              <a:rPr lang="en-US" dirty="0">
                <a:solidFill>
                  <a:srgbClr val="111D28"/>
                </a:solidFill>
              </a:rPr>
              <a:t>Connect listeners to broader ministry resources and next-step engagement opportunities.</a:t>
            </a:r>
          </a:p>
        </p:txBody>
      </p:sp>
      <p:sp>
        <p:nvSpPr>
          <p:cNvPr id="19" name="TextBox 18">
            <a:extLst>
              <a:ext uri="{FF2B5EF4-FFF2-40B4-BE49-F238E27FC236}">
                <a16:creationId xmlns:a16="http://schemas.microsoft.com/office/drawing/2014/main" id="{D8883D4C-A9E2-03E2-AB3E-BF615A74F6AF}"/>
              </a:ext>
            </a:extLst>
          </p:cNvPr>
          <p:cNvSpPr txBox="1"/>
          <p:nvPr/>
        </p:nvSpPr>
        <p:spPr>
          <a:xfrm>
            <a:off x="542045" y="5189273"/>
            <a:ext cx="11107910" cy="646331"/>
          </a:xfrm>
          <a:prstGeom prst="rect">
            <a:avLst/>
          </a:prstGeom>
          <a:noFill/>
        </p:spPr>
        <p:txBody>
          <a:bodyPr wrap="square" rtlCol="0">
            <a:spAutoFit/>
          </a:bodyPr>
          <a:lstStyle/>
          <a:p>
            <a:r>
              <a:rPr lang="en-US" b="1" dirty="0">
                <a:solidFill>
                  <a:srgbClr val="111D28"/>
                </a:solidFill>
              </a:rPr>
              <a:t>Goal: </a:t>
            </a:r>
            <a:r>
              <a:rPr lang="en-US" dirty="0">
                <a:solidFill>
                  <a:srgbClr val="111D28"/>
                </a:solidFill>
              </a:rPr>
              <a:t>Grow the number of known listeners by creating a connected audio ecosystem that moves audiences from discovery to ongoing engagement within the Focus on the Family App.</a:t>
            </a:r>
          </a:p>
        </p:txBody>
      </p:sp>
      <p:sp>
        <p:nvSpPr>
          <p:cNvPr id="22" name="TextBox 21">
            <a:extLst>
              <a:ext uri="{FF2B5EF4-FFF2-40B4-BE49-F238E27FC236}">
                <a16:creationId xmlns:a16="http://schemas.microsoft.com/office/drawing/2014/main" id="{E31EA4E6-BB9E-5447-7A9A-921F679F6FF2}"/>
              </a:ext>
            </a:extLst>
          </p:cNvPr>
          <p:cNvSpPr txBox="1"/>
          <p:nvPr/>
        </p:nvSpPr>
        <p:spPr>
          <a:xfrm>
            <a:off x="4357125" y="4540582"/>
            <a:ext cx="3477750" cy="369332"/>
          </a:xfrm>
          <a:prstGeom prst="rect">
            <a:avLst/>
          </a:prstGeom>
          <a:noFill/>
        </p:spPr>
        <p:txBody>
          <a:bodyPr wrap="square" lIns="91440" tIns="45720" rIns="91440" bIns="45720" rtlCol="0" anchor="t">
            <a:spAutoFit/>
          </a:bodyPr>
          <a:lstStyle/>
          <a:p>
            <a:pPr algn="ctr"/>
            <a:r>
              <a:rPr lang="en-US" b="1">
                <a:solidFill>
                  <a:srgbClr val="111D28"/>
                </a:solidFill>
                <a:latin typeface="Arial"/>
                <a:cs typeface="Arial"/>
              </a:rPr>
              <a:t>Total Budget: $400,000</a:t>
            </a:r>
            <a:endParaRPr lang="en-US" b="1" dirty="0">
              <a:solidFill>
                <a:srgbClr val="111D28"/>
              </a:solidFill>
            </a:endParaRPr>
          </a:p>
        </p:txBody>
      </p:sp>
    </p:spTree>
    <p:extLst>
      <p:ext uri="{BB962C8B-B14F-4D97-AF65-F5344CB8AC3E}">
        <p14:creationId xmlns:p14="http://schemas.microsoft.com/office/powerpoint/2010/main" val="3072648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E24C12-64E3-4732-F6C5-AC1308C994CB}"/>
              </a:ext>
            </a:extLst>
          </p:cNvPr>
          <p:cNvSpPr>
            <a:spLocks noGrp="1"/>
          </p:cNvSpPr>
          <p:nvPr>
            <p:ph type="sldNum" sz="quarter" idx="10"/>
          </p:nvPr>
        </p:nvSpPr>
        <p:spPr/>
        <p:txBody>
          <a:bodyPr/>
          <a:lstStyle/>
          <a:p>
            <a:fld id="{7971ED93-910E-084F-A05D-DC3EE9E8954A}" type="slidenum">
              <a:rPr lang="en-US" smtClean="0"/>
              <a:t>3</a:t>
            </a:fld>
            <a:endParaRPr lang="en-US"/>
          </a:p>
        </p:txBody>
      </p:sp>
      <p:sp>
        <p:nvSpPr>
          <p:cNvPr id="4" name="Title 3">
            <a:extLst>
              <a:ext uri="{FF2B5EF4-FFF2-40B4-BE49-F238E27FC236}">
                <a16:creationId xmlns:a16="http://schemas.microsoft.com/office/drawing/2014/main" id="{F312863B-6652-4836-7F3A-756B3CA31BF7}"/>
              </a:ext>
            </a:extLst>
          </p:cNvPr>
          <p:cNvSpPr>
            <a:spLocks noGrp="1"/>
          </p:cNvSpPr>
          <p:nvPr>
            <p:ph type="title"/>
          </p:nvPr>
        </p:nvSpPr>
        <p:spPr/>
        <p:txBody>
          <a:bodyPr/>
          <a:lstStyle/>
          <a:p>
            <a:r>
              <a:rPr lang="en-US" dirty="0"/>
              <a:t>FY26 Performance &amp; Learnings</a:t>
            </a:r>
          </a:p>
        </p:txBody>
      </p:sp>
      <p:sp>
        <p:nvSpPr>
          <p:cNvPr id="8" name="TextBox 7">
            <a:extLst>
              <a:ext uri="{FF2B5EF4-FFF2-40B4-BE49-F238E27FC236}">
                <a16:creationId xmlns:a16="http://schemas.microsoft.com/office/drawing/2014/main" id="{A7166489-211C-9CAE-D25C-09BF8AA3B0FF}"/>
              </a:ext>
            </a:extLst>
          </p:cNvPr>
          <p:cNvSpPr txBox="1"/>
          <p:nvPr/>
        </p:nvSpPr>
        <p:spPr>
          <a:xfrm>
            <a:off x="542045" y="1861776"/>
            <a:ext cx="2240280" cy="369332"/>
          </a:xfrm>
          <a:prstGeom prst="rect">
            <a:avLst/>
          </a:prstGeom>
          <a:noFill/>
        </p:spPr>
        <p:txBody>
          <a:bodyPr wrap="square" rtlCol="0">
            <a:spAutoFit/>
          </a:bodyPr>
          <a:lstStyle/>
          <a:p>
            <a:r>
              <a:rPr lang="en-US" b="1" dirty="0">
                <a:solidFill>
                  <a:srgbClr val="111D28"/>
                </a:solidFill>
              </a:rPr>
              <a:t>What Worked:</a:t>
            </a:r>
          </a:p>
        </p:txBody>
      </p:sp>
      <p:sp>
        <p:nvSpPr>
          <p:cNvPr id="10" name="TextBox 9">
            <a:extLst>
              <a:ext uri="{FF2B5EF4-FFF2-40B4-BE49-F238E27FC236}">
                <a16:creationId xmlns:a16="http://schemas.microsoft.com/office/drawing/2014/main" id="{3C9ACB81-E551-8EFF-FEE7-75ED2B65E5E9}"/>
              </a:ext>
            </a:extLst>
          </p:cNvPr>
          <p:cNvSpPr txBox="1"/>
          <p:nvPr/>
        </p:nvSpPr>
        <p:spPr>
          <a:xfrm>
            <a:off x="714765" y="2231108"/>
            <a:ext cx="5369560" cy="2031325"/>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111D28"/>
                </a:solidFill>
              </a:rPr>
              <a:t>Paid social and podcast promotion efficiently generated listens.</a:t>
            </a:r>
          </a:p>
          <a:p>
            <a:pPr marL="285750" indent="-285750">
              <a:buFont typeface="Arial" panose="020B0604020202020204" pitchFamily="34" charset="0"/>
              <a:buChar char="•"/>
            </a:pPr>
            <a:r>
              <a:rPr lang="en-US" dirty="0" err="1">
                <a:solidFill>
                  <a:srgbClr val="111D28"/>
                </a:solidFill>
              </a:rPr>
              <a:t>ReFOCUS</a:t>
            </a:r>
            <a:r>
              <a:rPr lang="en-US" dirty="0">
                <a:solidFill>
                  <a:srgbClr val="111D28"/>
                </a:solidFill>
              </a:rPr>
              <a:t>, Crazy Little Thing Called Marriage, Practice Makes Parent have content that resonate the most with our audiences.</a:t>
            </a:r>
          </a:p>
          <a:p>
            <a:pPr marL="285750" indent="-285750">
              <a:buFont typeface="Arial" panose="020B0604020202020204" pitchFamily="34" charset="0"/>
              <a:buChar char="•"/>
            </a:pPr>
            <a:r>
              <a:rPr lang="en-US" dirty="0">
                <a:solidFill>
                  <a:srgbClr val="111D28"/>
                </a:solidFill>
              </a:rPr>
              <a:t>Consistent consumption from existing listeners.</a:t>
            </a:r>
          </a:p>
          <a:p>
            <a:pPr marL="285750" indent="-285750">
              <a:buFont typeface="Arial" panose="020B0604020202020204" pitchFamily="34" charset="0"/>
              <a:buChar char="•"/>
            </a:pPr>
            <a:endParaRPr lang="en-US" dirty="0">
              <a:solidFill>
                <a:srgbClr val="111D28"/>
              </a:solidFill>
            </a:endParaRPr>
          </a:p>
        </p:txBody>
      </p:sp>
      <p:sp>
        <p:nvSpPr>
          <p:cNvPr id="16" name="TextBox 15">
            <a:extLst>
              <a:ext uri="{FF2B5EF4-FFF2-40B4-BE49-F238E27FC236}">
                <a16:creationId xmlns:a16="http://schemas.microsoft.com/office/drawing/2014/main" id="{610A5263-F6CD-BAF2-A3A1-B0F2D042BC8E}"/>
              </a:ext>
            </a:extLst>
          </p:cNvPr>
          <p:cNvSpPr txBox="1"/>
          <p:nvPr/>
        </p:nvSpPr>
        <p:spPr>
          <a:xfrm>
            <a:off x="542045" y="1026347"/>
            <a:ext cx="11107910" cy="646331"/>
          </a:xfrm>
          <a:prstGeom prst="rect">
            <a:avLst/>
          </a:prstGeom>
          <a:noFill/>
        </p:spPr>
        <p:txBody>
          <a:bodyPr wrap="square" rtlCol="0">
            <a:spAutoFit/>
          </a:bodyPr>
          <a:lstStyle/>
          <a:p>
            <a:r>
              <a:rPr lang="en-US" b="1" dirty="0">
                <a:solidFill>
                  <a:srgbClr val="111D28"/>
                </a:solidFill>
              </a:rPr>
              <a:t>FY26 proved our podcasts can attract and engage audiences. FY27 will focus on turning those anonymous listeners into known participants within the Focus on the Family ecosystem.</a:t>
            </a:r>
          </a:p>
        </p:txBody>
      </p:sp>
      <p:sp>
        <p:nvSpPr>
          <p:cNvPr id="20" name="TextBox 19">
            <a:extLst>
              <a:ext uri="{FF2B5EF4-FFF2-40B4-BE49-F238E27FC236}">
                <a16:creationId xmlns:a16="http://schemas.microsoft.com/office/drawing/2014/main" id="{EE483794-D337-9774-785F-D0E97810C38E}"/>
              </a:ext>
            </a:extLst>
          </p:cNvPr>
          <p:cNvSpPr txBox="1"/>
          <p:nvPr/>
        </p:nvSpPr>
        <p:spPr>
          <a:xfrm>
            <a:off x="6257045" y="1861776"/>
            <a:ext cx="2240280" cy="369332"/>
          </a:xfrm>
          <a:prstGeom prst="rect">
            <a:avLst/>
          </a:prstGeom>
          <a:noFill/>
        </p:spPr>
        <p:txBody>
          <a:bodyPr wrap="square" rtlCol="0">
            <a:spAutoFit/>
          </a:bodyPr>
          <a:lstStyle/>
          <a:p>
            <a:r>
              <a:rPr lang="en-US" b="1" dirty="0">
                <a:solidFill>
                  <a:srgbClr val="111D28"/>
                </a:solidFill>
              </a:rPr>
              <a:t>Lessons Learned:</a:t>
            </a:r>
          </a:p>
        </p:txBody>
      </p:sp>
      <p:sp>
        <p:nvSpPr>
          <p:cNvPr id="22" name="TextBox 21">
            <a:extLst>
              <a:ext uri="{FF2B5EF4-FFF2-40B4-BE49-F238E27FC236}">
                <a16:creationId xmlns:a16="http://schemas.microsoft.com/office/drawing/2014/main" id="{D4F1594A-8CF0-A14D-9A03-1E638EE764FB}"/>
              </a:ext>
            </a:extLst>
          </p:cNvPr>
          <p:cNvSpPr txBox="1"/>
          <p:nvPr/>
        </p:nvSpPr>
        <p:spPr>
          <a:xfrm>
            <a:off x="6429765" y="2231108"/>
            <a:ext cx="5369560" cy="1754326"/>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111D28"/>
                </a:solidFill>
              </a:rPr>
              <a:t>Limited ability to identify listeners.</a:t>
            </a:r>
          </a:p>
          <a:p>
            <a:pPr marL="285750" indent="-285750">
              <a:buFont typeface="Arial" panose="020B0604020202020204" pitchFamily="34" charset="0"/>
              <a:buChar char="•"/>
            </a:pPr>
            <a:r>
              <a:rPr lang="en-US" dirty="0">
                <a:solidFill>
                  <a:srgbClr val="111D28"/>
                </a:solidFill>
              </a:rPr>
              <a:t>Difficult to track how listeners move toward deeper ministry participation.</a:t>
            </a:r>
          </a:p>
          <a:p>
            <a:pPr marL="285750" indent="-285750">
              <a:buFont typeface="Arial" panose="020B0604020202020204" pitchFamily="34" charset="0"/>
              <a:buChar char="•"/>
            </a:pPr>
            <a:r>
              <a:rPr lang="en-US" dirty="0">
                <a:solidFill>
                  <a:srgbClr val="111D28"/>
                </a:solidFill>
              </a:rPr>
              <a:t>3</a:t>
            </a:r>
            <a:r>
              <a:rPr lang="en-US" baseline="30000" dirty="0">
                <a:solidFill>
                  <a:srgbClr val="111D28"/>
                </a:solidFill>
              </a:rPr>
              <a:t>rd</a:t>
            </a:r>
            <a:r>
              <a:rPr lang="en-US" dirty="0">
                <a:solidFill>
                  <a:srgbClr val="111D28"/>
                </a:solidFill>
              </a:rPr>
              <a:t> party hosts control the audience relationship, and we have limited personalization options. </a:t>
            </a:r>
          </a:p>
          <a:p>
            <a:pPr marL="285750" indent="-285750">
              <a:buFont typeface="Arial" panose="020B0604020202020204" pitchFamily="34" charset="0"/>
              <a:buChar char="•"/>
            </a:pPr>
            <a:endParaRPr lang="en-US" dirty="0">
              <a:solidFill>
                <a:srgbClr val="111D28"/>
              </a:solidFill>
            </a:endParaRPr>
          </a:p>
        </p:txBody>
      </p:sp>
      <p:sp>
        <p:nvSpPr>
          <p:cNvPr id="24" name="TextBox 23">
            <a:extLst>
              <a:ext uri="{FF2B5EF4-FFF2-40B4-BE49-F238E27FC236}">
                <a16:creationId xmlns:a16="http://schemas.microsoft.com/office/drawing/2014/main" id="{7E44D13B-3757-E1EA-8A29-D781C29638F3}"/>
              </a:ext>
            </a:extLst>
          </p:cNvPr>
          <p:cNvSpPr txBox="1"/>
          <p:nvPr/>
        </p:nvSpPr>
        <p:spPr>
          <a:xfrm>
            <a:off x="553721" y="4631765"/>
            <a:ext cx="2240280" cy="369332"/>
          </a:xfrm>
          <a:prstGeom prst="rect">
            <a:avLst/>
          </a:prstGeom>
          <a:noFill/>
        </p:spPr>
        <p:txBody>
          <a:bodyPr wrap="square" rtlCol="0">
            <a:spAutoFit/>
          </a:bodyPr>
          <a:lstStyle/>
          <a:p>
            <a:r>
              <a:rPr lang="en-US" b="1" dirty="0">
                <a:solidFill>
                  <a:srgbClr val="111D28"/>
                </a:solidFill>
              </a:rPr>
              <a:t>FY27:</a:t>
            </a:r>
          </a:p>
        </p:txBody>
      </p:sp>
      <p:sp>
        <p:nvSpPr>
          <p:cNvPr id="26" name="TextBox 25">
            <a:extLst>
              <a:ext uri="{FF2B5EF4-FFF2-40B4-BE49-F238E27FC236}">
                <a16:creationId xmlns:a16="http://schemas.microsoft.com/office/drawing/2014/main" id="{C73FBD4F-C711-336F-5D94-0C14E97DC912}"/>
              </a:ext>
            </a:extLst>
          </p:cNvPr>
          <p:cNvSpPr txBox="1"/>
          <p:nvPr/>
        </p:nvSpPr>
        <p:spPr>
          <a:xfrm>
            <a:off x="553722" y="4971138"/>
            <a:ext cx="11107909" cy="92333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111D28"/>
                </a:solidFill>
              </a:rPr>
              <a:t>Prioritize listener identification alongside audience growth.</a:t>
            </a:r>
          </a:p>
          <a:p>
            <a:pPr marL="285750" indent="-285750">
              <a:buFont typeface="Arial" panose="020B0604020202020204" pitchFamily="34" charset="0"/>
              <a:buChar char="•"/>
            </a:pPr>
            <a:r>
              <a:rPr lang="en-US" dirty="0">
                <a:solidFill>
                  <a:srgbClr val="111D28"/>
                </a:solidFill>
              </a:rPr>
              <a:t>Use flagship podcasts as entry points into the FOTF App</a:t>
            </a:r>
          </a:p>
          <a:p>
            <a:pPr marL="285750" indent="-285750">
              <a:buFont typeface="Arial" panose="020B0604020202020204" pitchFamily="34" charset="0"/>
              <a:buChar char="•"/>
            </a:pPr>
            <a:r>
              <a:rPr lang="en-US" dirty="0">
                <a:solidFill>
                  <a:srgbClr val="111D28"/>
                </a:solidFill>
              </a:rPr>
              <a:t>Capture listener preferences, interests, and life-stage needs.</a:t>
            </a:r>
          </a:p>
        </p:txBody>
      </p:sp>
      <p:sp>
        <p:nvSpPr>
          <p:cNvPr id="28" name="TextBox 27">
            <a:extLst>
              <a:ext uri="{FF2B5EF4-FFF2-40B4-BE49-F238E27FC236}">
                <a16:creationId xmlns:a16="http://schemas.microsoft.com/office/drawing/2014/main" id="{3ABC075D-72CF-2D01-70DA-D82D93AAD8FA}"/>
              </a:ext>
            </a:extLst>
          </p:cNvPr>
          <p:cNvSpPr txBox="1"/>
          <p:nvPr/>
        </p:nvSpPr>
        <p:spPr>
          <a:xfrm>
            <a:off x="726287" y="4154710"/>
            <a:ext cx="4395715" cy="369332"/>
          </a:xfrm>
          <a:prstGeom prst="rect">
            <a:avLst/>
          </a:prstGeom>
          <a:noFill/>
        </p:spPr>
        <p:txBody>
          <a:bodyPr wrap="square" lIns="91440" tIns="45720" rIns="91440" bIns="45720" rtlCol="0" anchor="t">
            <a:spAutoFit/>
          </a:bodyPr>
          <a:lstStyle/>
          <a:p>
            <a:r>
              <a:rPr lang="en-US" b="1">
                <a:solidFill>
                  <a:srgbClr val="111D28"/>
                </a:solidFill>
                <a:latin typeface="Arial"/>
                <a:cs typeface="Arial"/>
              </a:rPr>
              <a:t>Current Known App Users: 135,659</a:t>
            </a:r>
            <a:endParaRPr lang="en-US" b="1" dirty="0">
              <a:solidFill>
                <a:srgbClr val="111D28"/>
              </a:solidFill>
            </a:endParaRPr>
          </a:p>
        </p:txBody>
      </p:sp>
      <p:sp>
        <p:nvSpPr>
          <p:cNvPr id="30" name="TextBox 29">
            <a:extLst>
              <a:ext uri="{FF2B5EF4-FFF2-40B4-BE49-F238E27FC236}">
                <a16:creationId xmlns:a16="http://schemas.microsoft.com/office/drawing/2014/main" id="{7196EDD7-0E3C-1189-58FC-5CA397E96F2B}"/>
              </a:ext>
            </a:extLst>
          </p:cNvPr>
          <p:cNvSpPr txBox="1"/>
          <p:nvPr/>
        </p:nvSpPr>
        <p:spPr>
          <a:xfrm>
            <a:off x="5417781" y="4154710"/>
            <a:ext cx="6528602" cy="369332"/>
          </a:xfrm>
          <a:prstGeom prst="rect">
            <a:avLst/>
          </a:prstGeom>
          <a:noFill/>
        </p:spPr>
        <p:txBody>
          <a:bodyPr wrap="square" lIns="91440" tIns="45720" rIns="91440" bIns="45720" rtlCol="0" anchor="t">
            <a:spAutoFit/>
          </a:bodyPr>
          <a:lstStyle/>
          <a:p>
            <a:r>
              <a:rPr lang="en-US" b="1">
                <a:solidFill>
                  <a:srgbClr val="111D28"/>
                </a:solidFill>
                <a:latin typeface="Arial"/>
                <a:cs typeface="Arial"/>
              </a:rPr>
              <a:t>Average Monthly Flagship Podcast Listeners: 176,646</a:t>
            </a:r>
            <a:endParaRPr lang="en-US" b="1" dirty="0">
              <a:solidFill>
                <a:srgbClr val="111D28"/>
              </a:solidFill>
            </a:endParaRPr>
          </a:p>
        </p:txBody>
      </p:sp>
    </p:spTree>
    <p:extLst>
      <p:ext uri="{BB962C8B-B14F-4D97-AF65-F5344CB8AC3E}">
        <p14:creationId xmlns:p14="http://schemas.microsoft.com/office/powerpoint/2010/main" val="4060665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2316E-34A8-3234-78FA-4C1F44FFF11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1C9BCC-6363-80FA-0088-4C2EE083C734}"/>
              </a:ext>
            </a:extLst>
          </p:cNvPr>
          <p:cNvSpPr>
            <a:spLocks noGrp="1"/>
          </p:cNvSpPr>
          <p:nvPr>
            <p:ph type="sldNum" sz="quarter" idx="10"/>
          </p:nvPr>
        </p:nvSpPr>
        <p:spPr/>
        <p:txBody>
          <a:bodyPr/>
          <a:lstStyle/>
          <a:p>
            <a:fld id="{7971ED93-910E-084F-A05D-DC3EE9E8954A}" type="slidenum">
              <a:rPr lang="en-US" smtClean="0"/>
              <a:t>4</a:t>
            </a:fld>
            <a:endParaRPr lang="en-US"/>
          </a:p>
        </p:txBody>
      </p:sp>
      <p:sp>
        <p:nvSpPr>
          <p:cNvPr id="4" name="Title 3">
            <a:extLst>
              <a:ext uri="{FF2B5EF4-FFF2-40B4-BE49-F238E27FC236}">
                <a16:creationId xmlns:a16="http://schemas.microsoft.com/office/drawing/2014/main" id="{E7EAD7C0-38A5-26D4-863D-E57DC4817DC6}"/>
              </a:ext>
            </a:extLst>
          </p:cNvPr>
          <p:cNvSpPr>
            <a:spLocks noGrp="1"/>
          </p:cNvSpPr>
          <p:nvPr>
            <p:ph type="title"/>
          </p:nvPr>
        </p:nvSpPr>
        <p:spPr>
          <a:xfrm>
            <a:off x="355889" y="261800"/>
            <a:ext cx="11018196" cy="553998"/>
          </a:xfrm>
        </p:spPr>
        <p:txBody>
          <a:bodyPr/>
          <a:lstStyle/>
          <a:p>
            <a:r>
              <a:rPr lang="en-US" dirty="0"/>
              <a:t>Audience</a:t>
            </a:r>
          </a:p>
        </p:txBody>
      </p:sp>
      <p:graphicFrame>
        <p:nvGraphicFramePr>
          <p:cNvPr id="3" name="Table 2">
            <a:extLst>
              <a:ext uri="{FF2B5EF4-FFF2-40B4-BE49-F238E27FC236}">
                <a16:creationId xmlns:a16="http://schemas.microsoft.com/office/drawing/2014/main" id="{DFE12023-C331-53FE-DBFF-887126A6479A}"/>
              </a:ext>
            </a:extLst>
          </p:cNvPr>
          <p:cNvGraphicFramePr>
            <a:graphicFrameLocks noGrp="1"/>
          </p:cNvGraphicFramePr>
          <p:nvPr>
            <p:extLst>
              <p:ext uri="{D42A27DB-BD31-4B8C-83A1-F6EECF244321}">
                <p14:modId xmlns:p14="http://schemas.microsoft.com/office/powerpoint/2010/main" val="2758775975"/>
              </p:ext>
            </p:extLst>
          </p:nvPr>
        </p:nvGraphicFramePr>
        <p:xfrm>
          <a:off x="0" y="815798"/>
          <a:ext cx="12192000" cy="50866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1637197133"/>
                    </a:ext>
                  </a:extLst>
                </a:gridCol>
                <a:gridCol w="3048000">
                  <a:extLst>
                    <a:ext uri="{9D8B030D-6E8A-4147-A177-3AD203B41FA5}">
                      <a16:colId xmlns:a16="http://schemas.microsoft.com/office/drawing/2014/main" val="2443373030"/>
                    </a:ext>
                  </a:extLst>
                </a:gridCol>
                <a:gridCol w="3048000">
                  <a:extLst>
                    <a:ext uri="{9D8B030D-6E8A-4147-A177-3AD203B41FA5}">
                      <a16:colId xmlns:a16="http://schemas.microsoft.com/office/drawing/2014/main" val="1153382408"/>
                    </a:ext>
                  </a:extLst>
                </a:gridCol>
                <a:gridCol w="3048000">
                  <a:extLst>
                    <a:ext uri="{9D8B030D-6E8A-4147-A177-3AD203B41FA5}">
                      <a16:colId xmlns:a16="http://schemas.microsoft.com/office/drawing/2014/main" val="2944992616"/>
                    </a:ext>
                  </a:extLst>
                </a:gridCol>
              </a:tblGrid>
              <a:tr h="697540">
                <a:tc>
                  <a:txBody>
                    <a:bodyPr/>
                    <a:lstStyle/>
                    <a:p>
                      <a:pPr algn="ctr"/>
                      <a:r>
                        <a:rPr lang="en-US" dirty="0"/>
                        <a:t>Primary Audience</a:t>
                      </a:r>
                    </a:p>
                  </a:txBody>
                  <a:tcPr/>
                </a:tc>
                <a:tc>
                  <a:txBody>
                    <a:bodyPr/>
                    <a:lstStyle/>
                    <a:p>
                      <a:pPr algn="ctr"/>
                      <a:r>
                        <a:rPr lang="en-US" dirty="0"/>
                        <a:t>Need / Life Stage</a:t>
                      </a:r>
                    </a:p>
                  </a:txBody>
                  <a:tcPr/>
                </a:tc>
                <a:tc>
                  <a:txBody>
                    <a:bodyPr/>
                    <a:lstStyle/>
                    <a:p>
                      <a:pPr algn="ctr"/>
                      <a:r>
                        <a:rPr lang="en-US" dirty="0"/>
                        <a:t>Relationship with Focus Today</a:t>
                      </a:r>
                    </a:p>
                  </a:txBody>
                  <a:tcPr/>
                </a:tc>
                <a:tc>
                  <a:txBody>
                    <a:bodyPr/>
                    <a:lstStyle/>
                    <a:p>
                      <a:pPr algn="ctr"/>
                      <a:r>
                        <a:rPr lang="en-US" dirty="0"/>
                        <a:t>Growth Opportunity</a:t>
                      </a:r>
                    </a:p>
                  </a:txBody>
                  <a:tcPr/>
                </a:tc>
                <a:extLst>
                  <a:ext uri="{0D108BD9-81ED-4DB2-BD59-A6C34878D82A}">
                    <a16:rowId xmlns:a16="http://schemas.microsoft.com/office/drawing/2014/main" val="2463814590"/>
                  </a:ext>
                </a:extLst>
              </a:tr>
              <a:tr h="1395079">
                <a:tc>
                  <a:txBody>
                    <a:bodyPr/>
                    <a:lstStyle/>
                    <a:p>
                      <a:pPr algn="ctr"/>
                      <a:r>
                        <a:rPr lang="en-US" dirty="0"/>
                        <a:t>Parents</a:t>
                      </a:r>
                    </a:p>
                  </a:txBody>
                  <a:tcPr anchor="ctr"/>
                </a:tc>
                <a:tc>
                  <a:txBody>
                    <a:bodyPr/>
                    <a:lstStyle/>
                    <a:p>
                      <a:r>
                        <a:rPr lang="en-US" dirty="0"/>
                        <a:t>seeking practical parenting guidance and faith-based support</a:t>
                      </a:r>
                    </a:p>
                  </a:txBody>
                  <a:tcPr/>
                </a:tc>
                <a:tc>
                  <a:txBody>
                    <a:bodyPr/>
                    <a:lstStyle/>
                    <a:p>
                      <a:r>
                        <a:rPr lang="en-US" dirty="0"/>
                        <a:t>engage episodically through podcasts and social content</a:t>
                      </a:r>
                    </a:p>
                  </a:txBody>
                  <a:tcPr/>
                </a:tc>
                <a:tc>
                  <a:txBody>
                    <a:bodyPr/>
                    <a:lstStyle/>
                    <a:p>
                      <a:r>
                        <a:rPr lang="en-US" dirty="0"/>
                        <a:t>convert listeners into known users through Practice Makes Parent and personalized parenting experience in the FOTF App</a:t>
                      </a:r>
                    </a:p>
                  </a:txBody>
                  <a:tcPr/>
                </a:tc>
                <a:extLst>
                  <a:ext uri="{0D108BD9-81ED-4DB2-BD59-A6C34878D82A}">
                    <a16:rowId xmlns:a16="http://schemas.microsoft.com/office/drawing/2014/main" val="3423817162"/>
                  </a:ext>
                </a:extLst>
              </a:tr>
              <a:tr h="1133502">
                <a:tc>
                  <a:txBody>
                    <a:bodyPr/>
                    <a:lstStyle/>
                    <a:p>
                      <a:pPr algn="ctr"/>
                      <a:r>
                        <a:rPr lang="en-US" dirty="0"/>
                        <a:t>Married Couples</a:t>
                      </a:r>
                    </a:p>
                  </a:txBody>
                  <a:tcPr anchor="ctr"/>
                </a:tc>
                <a:tc>
                  <a:txBody>
                    <a:bodyPr/>
                    <a:lstStyle/>
                    <a:p>
                      <a:r>
                        <a:rPr lang="en-US" dirty="0"/>
                        <a:t>strengthening marriage, navigating life transitions, improving relationship</a:t>
                      </a:r>
                    </a:p>
                  </a:txBody>
                  <a:tcPr/>
                </a:tc>
                <a:tc>
                  <a:txBody>
                    <a:bodyPr/>
                    <a:lstStyle/>
                    <a:p>
                      <a:r>
                        <a:rPr lang="en-US" dirty="0"/>
                        <a:t>engage with marriage-focused content but often remain connected to a single podcast or topic</a:t>
                      </a:r>
                    </a:p>
                  </a:txBody>
                  <a:tcPr/>
                </a:tc>
                <a:tc>
                  <a:txBody>
                    <a:bodyPr/>
                    <a:lstStyle/>
                    <a:p>
                      <a:r>
                        <a:rPr lang="en-US" dirty="0"/>
                        <a:t>convert listeners into known users through Crazy Little Thing Called Marriage and personalized marriage experience in the FOTF App</a:t>
                      </a:r>
                    </a:p>
                  </a:txBody>
                  <a:tcPr/>
                </a:tc>
                <a:extLst>
                  <a:ext uri="{0D108BD9-81ED-4DB2-BD59-A6C34878D82A}">
                    <a16:rowId xmlns:a16="http://schemas.microsoft.com/office/drawing/2014/main" val="3992642545"/>
                  </a:ext>
                </a:extLst>
              </a:tr>
              <a:tr h="1133502">
                <a:tc>
                  <a:txBody>
                    <a:bodyPr/>
                    <a:lstStyle/>
                    <a:p>
                      <a:pPr algn="ctr"/>
                      <a:r>
                        <a:rPr lang="en-US" dirty="0"/>
                        <a:t>Christians Seeking Everyday Faith Application</a:t>
                      </a:r>
                    </a:p>
                  </a:txBody>
                  <a:tcPr anchor="ctr"/>
                </a:tc>
                <a:tc>
                  <a:txBody>
                    <a:bodyPr/>
                    <a:lstStyle/>
                    <a:p>
                      <a:r>
                        <a:rPr lang="en-US" dirty="0"/>
                        <a:t>looking for biblical encouragement, spiritual growth, and practical discipleship</a:t>
                      </a:r>
                    </a:p>
                  </a:txBody>
                  <a:tcPr/>
                </a:tc>
                <a:tc>
                  <a:txBody>
                    <a:bodyPr/>
                    <a:lstStyle/>
                    <a:p>
                      <a:r>
                        <a:rPr lang="en-US" dirty="0"/>
                        <a:t>engage with </a:t>
                      </a:r>
                      <a:r>
                        <a:rPr lang="en-US" dirty="0" err="1"/>
                        <a:t>ReFOCUS</a:t>
                      </a:r>
                      <a:r>
                        <a:rPr lang="en-US" dirty="0"/>
                        <a:t> and other faith-based content across podcast platforms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convert listeners into known users through </a:t>
                      </a:r>
                      <a:r>
                        <a:rPr lang="en-US" dirty="0" err="1"/>
                        <a:t>ReFOCUS</a:t>
                      </a:r>
                      <a:r>
                        <a:rPr lang="en-US" dirty="0"/>
                        <a:t> and personalized faith and culture experience in the FOTF App</a:t>
                      </a:r>
                    </a:p>
                  </a:txBody>
                  <a:tcPr/>
                </a:tc>
                <a:extLst>
                  <a:ext uri="{0D108BD9-81ED-4DB2-BD59-A6C34878D82A}">
                    <a16:rowId xmlns:a16="http://schemas.microsoft.com/office/drawing/2014/main" val="4266867904"/>
                  </a:ext>
                </a:extLst>
              </a:tr>
            </a:tbl>
          </a:graphicData>
        </a:graphic>
      </p:graphicFrame>
    </p:spTree>
    <p:extLst>
      <p:ext uri="{BB962C8B-B14F-4D97-AF65-F5344CB8AC3E}">
        <p14:creationId xmlns:p14="http://schemas.microsoft.com/office/powerpoint/2010/main" val="2309947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20009EA-2E92-D88A-AF99-DBE63F464EB8}"/>
              </a:ext>
            </a:extLst>
          </p:cNvPr>
          <p:cNvSpPr>
            <a:spLocks noGrp="1"/>
          </p:cNvSpPr>
          <p:nvPr>
            <p:ph type="sldNum" sz="quarter" idx="10"/>
          </p:nvPr>
        </p:nvSpPr>
        <p:spPr/>
        <p:txBody>
          <a:bodyPr/>
          <a:lstStyle/>
          <a:p>
            <a:fld id="{7971ED93-910E-084F-A05D-DC3EE9E8954A}" type="slidenum">
              <a:rPr lang="en-US" smtClean="0"/>
              <a:t>5</a:t>
            </a:fld>
            <a:endParaRPr lang="en-US"/>
          </a:p>
        </p:txBody>
      </p:sp>
      <p:graphicFrame>
        <p:nvGraphicFramePr>
          <p:cNvPr id="5" name="Content Placeholder 4">
            <a:extLst>
              <a:ext uri="{FF2B5EF4-FFF2-40B4-BE49-F238E27FC236}">
                <a16:creationId xmlns:a16="http://schemas.microsoft.com/office/drawing/2014/main" id="{97D6BE98-F553-71F5-BD6C-8812D72B6000}"/>
              </a:ext>
            </a:extLst>
          </p:cNvPr>
          <p:cNvGraphicFramePr>
            <a:graphicFrameLocks noGrp="1"/>
          </p:cNvGraphicFramePr>
          <p:nvPr>
            <p:ph idx="1"/>
            <p:extLst>
              <p:ext uri="{D42A27DB-BD31-4B8C-83A1-F6EECF244321}">
                <p14:modId xmlns:p14="http://schemas.microsoft.com/office/powerpoint/2010/main" val="4066205625"/>
              </p:ext>
            </p:extLst>
          </p:nvPr>
        </p:nvGraphicFramePr>
        <p:xfrm>
          <a:off x="515297" y="920668"/>
          <a:ext cx="11018837" cy="13939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3">
            <a:extLst>
              <a:ext uri="{FF2B5EF4-FFF2-40B4-BE49-F238E27FC236}">
                <a16:creationId xmlns:a16="http://schemas.microsoft.com/office/drawing/2014/main" id="{F85DAD8C-841D-A015-8536-9BD5AAC563DA}"/>
              </a:ext>
            </a:extLst>
          </p:cNvPr>
          <p:cNvSpPr>
            <a:spLocks noGrp="1"/>
          </p:cNvSpPr>
          <p:nvPr>
            <p:ph type="title"/>
          </p:nvPr>
        </p:nvSpPr>
        <p:spPr/>
        <p:txBody>
          <a:bodyPr/>
          <a:lstStyle/>
          <a:p>
            <a:r>
              <a:rPr lang="en-US" dirty="0"/>
              <a:t>Strategic Priorities</a:t>
            </a:r>
          </a:p>
        </p:txBody>
      </p:sp>
      <p:sp>
        <p:nvSpPr>
          <p:cNvPr id="6" name="Content Placeholder 2">
            <a:extLst>
              <a:ext uri="{FF2B5EF4-FFF2-40B4-BE49-F238E27FC236}">
                <a16:creationId xmlns:a16="http://schemas.microsoft.com/office/drawing/2014/main" id="{CAF2B38D-E180-0CFE-343F-3ADCDFFAE6EE}"/>
              </a:ext>
            </a:extLst>
          </p:cNvPr>
          <p:cNvSpPr txBox="1">
            <a:spLocks/>
          </p:cNvSpPr>
          <p:nvPr/>
        </p:nvSpPr>
        <p:spPr bwMode="auto">
          <a:xfrm>
            <a:off x="1222306" y="2434940"/>
            <a:ext cx="5112696" cy="357282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457200" rtl="0" eaLnBrk="1" fontAlgn="base" hangingPunct="1">
              <a:spcBef>
                <a:spcPct val="0"/>
              </a:spcBef>
              <a:spcAft>
                <a:spcPct val="0"/>
              </a:spcAft>
              <a:buFont typeface="Arial" charset="0"/>
              <a:defRPr sz="2000" b="0" i="0" kern="1200">
                <a:solidFill>
                  <a:srgbClr val="111D28"/>
                </a:solidFill>
                <a:latin typeface="Greycliff CF" pitchFamily="50" charset="0"/>
                <a:ea typeface="ＭＳ Ｐゴシック" charset="-128"/>
                <a:cs typeface="Greycliff CF" pitchFamily="50" charset="0"/>
              </a:defRPr>
            </a:lvl1pPr>
            <a:lvl2pPr marL="742950" indent="-285750" algn="l" defTabSz="457200" rtl="0" eaLnBrk="1" fontAlgn="base" hangingPunct="1">
              <a:spcBef>
                <a:spcPct val="0"/>
              </a:spcBef>
              <a:spcAft>
                <a:spcPct val="0"/>
              </a:spcAft>
              <a:buFont typeface="Arial" charset="0"/>
              <a:defRPr sz="2000" b="0" i="0" kern="1200">
                <a:solidFill>
                  <a:srgbClr val="111D28"/>
                </a:solidFill>
                <a:latin typeface="Greycliff CF" pitchFamily="50" charset="0"/>
                <a:ea typeface="ＭＳ Ｐゴシック" charset="-128"/>
                <a:cs typeface="Greycliff CF" pitchFamily="50" charset="0"/>
              </a:defRPr>
            </a:lvl2pPr>
            <a:lvl3pPr marL="341313" indent="-341313" algn="l" defTabSz="457200" rtl="0" eaLnBrk="1" fontAlgn="base" hangingPunct="1">
              <a:spcBef>
                <a:spcPct val="0"/>
              </a:spcBef>
              <a:spcAft>
                <a:spcPct val="0"/>
              </a:spcAft>
              <a:buFont typeface="Wingdings" pitchFamily="2" charset="2"/>
              <a:buChar char="§"/>
              <a:defRPr sz="2000" b="0" i="0" kern="1200">
                <a:solidFill>
                  <a:srgbClr val="111D28"/>
                </a:solidFill>
                <a:latin typeface="Greycliff CF" pitchFamily="50" charset="0"/>
                <a:ea typeface="ＭＳ Ｐゴシック" charset="-128"/>
                <a:cs typeface="Greycliff CF" pitchFamily="50" charset="0"/>
              </a:defRPr>
            </a:lvl3pPr>
            <a:lvl4pPr marL="684213" indent="-342900" algn="l" defTabSz="457200" rtl="0" eaLnBrk="1" fontAlgn="base" hangingPunct="1">
              <a:spcBef>
                <a:spcPct val="0"/>
              </a:spcBef>
              <a:spcAft>
                <a:spcPct val="0"/>
              </a:spcAft>
              <a:buSzPct val="75000"/>
              <a:buFont typeface="Lucida Grande"/>
              <a:buChar char="–"/>
              <a:defRPr sz="2000" b="0" i="0" kern="1200">
                <a:solidFill>
                  <a:srgbClr val="111D28"/>
                </a:solidFill>
                <a:latin typeface="Greycliff CF" pitchFamily="50" charset="0"/>
                <a:ea typeface="ＭＳ Ｐゴシック" charset="-128"/>
                <a:cs typeface="Greycliff CF" pitchFamily="50" charset="0"/>
              </a:defRPr>
            </a:lvl4pPr>
            <a:lvl5pPr marL="1025525" indent="-341313" algn="l" defTabSz="457200" rtl="0" eaLnBrk="1" fontAlgn="base" hangingPunct="1">
              <a:spcBef>
                <a:spcPct val="0"/>
              </a:spcBef>
              <a:spcAft>
                <a:spcPct val="0"/>
              </a:spcAft>
              <a:buSzPct val="75000"/>
              <a:buFont typeface="Wingdings" pitchFamily="2" charset="2"/>
              <a:buChar char="§"/>
              <a:defRPr sz="1600" b="0" i="0" kern="1200">
                <a:solidFill>
                  <a:srgbClr val="111D28"/>
                </a:solidFill>
                <a:latin typeface="Greycliff CF" pitchFamily="50" charset="0"/>
                <a:ea typeface="ＭＳ Ｐゴシック" charset="-128"/>
                <a:cs typeface="Greycliff CF" pitchFamily="50"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b="1" dirty="0">
                <a:solidFill>
                  <a:srgbClr val="006782"/>
                </a:solidFill>
              </a:rPr>
              <a:t>1. Build Known Listeners</a:t>
            </a:r>
          </a:p>
          <a:p>
            <a:pPr marL="571500" lvl="1" indent="-171450">
              <a:buFont typeface="Arial" panose="020B0604020202020204" pitchFamily="34" charset="0"/>
              <a:buChar char="•"/>
            </a:pPr>
            <a:r>
              <a:rPr lang="en-US" sz="1400" dirty="0"/>
              <a:t>Drive listeners from podcast platforms to the FOTF App</a:t>
            </a:r>
          </a:p>
          <a:p>
            <a:pPr marL="571500" lvl="1" indent="-171450">
              <a:buFont typeface="Arial" panose="020B0604020202020204" pitchFamily="34" charset="0"/>
              <a:buChar char="•"/>
            </a:pPr>
            <a:r>
              <a:rPr lang="en-US" sz="1400" dirty="0"/>
              <a:t>Increase listener identification</a:t>
            </a:r>
          </a:p>
          <a:p>
            <a:pPr marL="571500" lvl="1" indent="-171450">
              <a:buFont typeface="Arial" panose="020B0604020202020204" pitchFamily="34" charset="0"/>
              <a:buChar char="•"/>
            </a:pPr>
            <a:r>
              <a:rPr lang="en-US" sz="1400" dirty="0"/>
              <a:t>Create consistent app-focused calls to action across flagship podcasts</a:t>
            </a:r>
          </a:p>
          <a:p>
            <a:r>
              <a:rPr lang="en-US" sz="1400" b="1" dirty="0">
                <a:solidFill>
                  <a:srgbClr val="006782"/>
                </a:solidFill>
              </a:rPr>
              <a:t>2. Focus on Flagship Podcasts</a:t>
            </a:r>
          </a:p>
          <a:p>
            <a:pPr lvl="1">
              <a:buFont typeface="Arial" panose="020B0604020202020204" pitchFamily="34" charset="0"/>
              <a:buChar char="•"/>
            </a:pPr>
            <a:r>
              <a:rPr lang="en-US" sz="1400" dirty="0" err="1"/>
              <a:t>ReFOCUS</a:t>
            </a:r>
            <a:endParaRPr lang="en-US" sz="1400" dirty="0"/>
          </a:p>
          <a:p>
            <a:pPr lvl="1">
              <a:buFont typeface="Arial" panose="020B0604020202020204" pitchFamily="34" charset="0"/>
              <a:buChar char="•"/>
            </a:pPr>
            <a:r>
              <a:rPr lang="en-US" sz="1400" dirty="0"/>
              <a:t>Crazy Little Thing Called Marriage</a:t>
            </a:r>
          </a:p>
          <a:p>
            <a:pPr lvl="1">
              <a:buFont typeface="Arial" panose="020B0604020202020204" pitchFamily="34" charset="0"/>
              <a:buChar char="•"/>
            </a:pPr>
            <a:r>
              <a:rPr lang="en-US" sz="1400" dirty="0"/>
              <a:t>Practice Makes Parent</a:t>
            </a:r>
          </a:p>
          <a:p>
            <a:pPr lvl="1">
              <a:buFont typeface="Arial" panose="020B0604020202020204" pitchFamily="34" charset="0"/>
              <a:buChar char="•"/>
            </a:pPr>
            <a:r>
              <a:rPr lang="en-US" sz="1400" dirty="0"/>
              <a:t>Align acquisition efforts around Tier 1 products</a:t>
            </a:r>
          </a:p>
          <a:p>
            <a:r>
              <a:rPr lang="en-US" sz="1400" b="1" dirty="0">
                <a:solidFill>
                  <a:srgbClr val="006782"/>
                </a:solidFill>
              </a:rPr>
              <a:t>3. Create Personalized App Experience</a:t>
            </a:r>
          </a:p>
          <a:p>
            <a:pPr lvl="1">
              <a:buFont typeface="Arial" panose="020B0604020202020204" pitchFamily="34" charset="0"/>
              <a:buChar char="•"/>
            </a:pPr>
            <a:r>
              <a:rPr lang="en-US" sz="1400" dirty="0"/>
              <a:t>Parenting</a:t>
            </a:r>
          </a:p>
          <a:p>
            <a:pPr lvl="1">
              <a:buFont typeface="Arial" panose="020B0604020202020204" pitchFamily="34" charset="0"/>
              <a:buChar char="•"/>
            </a:pPr>
            <a:r>
              <a:rPr lang="en-US" sz="1400" dirty="0"/>
              <a:t>Marriage</a:t>
            </a:r>
          </a:p>
          <a:p>
            <a:pPr lvl="1">
              <a:buFont typeface="Arial" panose="020B0604020202020204" pitchFamily="34" charset="0"/>
              <a:buChar char="•"/>
            </a:pPr>
            <a:r>
              <a:rPr lang="en-US" sz="1400" dirty="0"/>
              <a:t>Faith &amp; Culture</a:t>
            </a:r>
          </a:p>
          <a:p>
            <a:pPr lvl="1">
              <a:buFont typeface="Arial" panose="020B0604020202020204" pitchFamily="34" charset="0"/>
              <a:buChar char="•"/>
            </a:pPr>
            <a:r>
              <a:rPr lang="en-US" sz="1400" dirty="0"/>
              <a:t>Content recommendations based on engagement behavior</a:t>
            </a:r>
          </a:p>
          <a:p>
            <a:pPr lvl="1">
              <a:buFont typeface="Arial" panose="020B0604020202020204" pitchFamily="34" charset="0"/>
              <a:buChar char="•"/>
            </a:pPr>
            <a:r>
              <a:rPr lang="en-US" sz="1400" dirty="0"/>
              <a:t>Personalized next-step actions within the app</a:t>
            </a:r>
            <a:endParaRPr lang="en-US" dirty="0"/>
          </a:p>
        </p:txBody>
      </p:sp>
      <p:sp>
        <p:nvSpPr>
          <p:cNvPr id="8" name="Content Placeholder 2">
            <a:extLst>
              <a:ext uri="{FF2B5EF4-FFF2-40B4-BE49-F238E27FC236}">
                <a16:creationId xmlns:a16="http://schemas.microsoft.com/office/drawing/2014/main" id="{C2ADC4E2-8CD2-0BE7-8DD4-CC99B809E531}"/>
              </a:ext>
            </a:extLst>
          </p:cNvPr>
          <p:cNvSpPr txBox="1">
            <a:spLocks/>
          </p:cNvSpPr>
          <p:nvPr/>
        </p:nvSpPr>
        <p:spPr bwMode="auto">
          <a:xfrm>
            <a:off x="6529636" y="2465821"/>
            <a:ext cx="5388044" cy="390753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457200" rtl="0" eaLnBrk="1" fontAlgn="base" hangingPunct="1">
              <a:spcBef>
                <a:spcPct val="0"/>
              </a:spcBef>
              <a:spcAft>
                <a:spcPct val="0"/>
              </a:spcAft>
              <a:buFont typeface="Arial" charset="0"/>
              <a:defRPr sz="2000" b="0" i="0" kern="1200">
                <a:solidFill>
                  <a:srgbClr val="111D28"/>
                </a:solidFill>
                <a:latin typeface="Greycliff CF" pitchFamily="50" charset="0"/>
                <a:ea typeface="ＭＳ Ｐゴシック" charset="-128"/>
                <a:cs typeface="Greycliff CF" pitchFamily="50" charset="0"/>
              </a:defRPr>
            </a:lvl1pPr>
            <a:lvl2pPr marL="742950" indent="-285750" algn="l" defTabSz="457200" rtl="0" eaLnBrk="1" fontAlgn="base" hangingPunct="1">
              <a:spcBef>
                <a:spcPct val="0"/>
              </a:spcBef>
              <a:spcAft>
                <a:spcPct val="0"/>
              </a:spcAft>
              <a:buFont typeface="Arial" charset="0"/>
              <a:defRPr sz="2000" b="0" i="0" kern="1200">
                <a:solidFill>
                  <a:srgbClr val="111D28"/>
                </a:solidFill>
                <a:latin typeface="Greycliff CF" pitchFamily="50" charset="0"/>
                <a:ea typeface="ＭＳ Ｐゴシック" charset="-128"/>
                <a:cs typeface="Greycliff CF" pitchFamily="50" charset="0"/>
              </a:defRPr>
            </a:lvl2pPr>
            <a:lvl3pPr marL="341313" indent="-341313" algn="l" defTabSz="457200" rtl="0" eaLnBrk="1" fontAlgn="base" hangingPunct="1">
              <a:spcBef>
                <a:spcPct val="0"/>
              </a:spcBef>
              <a:spcAft>
                <a:spcPct val="0"/>
              </a:spcAft>
              <a:buFont typeface="Wingdings" pitchFamily="2" charset="2"/>
              <a:buChar char="§"/>
              <a:defRPr sz="2000" b="0" i="0" kern="1200">
                <a:solidFill>
                  <a:srgbClr val="111D28"/>
                </a:solidFill>
                <a:latin typeface="Greycliff CF" pitchFamily="50" charset="0"/>
                <a:ea typeface="ＭＳ Ｐゴシック" charset="-128"/>
                <a:cs typeface="Greycliff CF" pitchFamily="50" charset="0"/>
              </a:defRPr>
            </a:lvl3pPr>
            <a:lvl4pPr marL="684213" indent="-342900" algn="l" defTabSz="457200" rtl="0" eaLnBrk="1" fontAlgn="base" hangingPunct="1">
              <a:spcBef>
                <a:spcPct val="0"/>
              </a:spcBef>
              <a:spcAft>
                <a:spcPct val="0"/>
              </a:spcAft>
              <a:buSzPct val="75000"/>
              <a:buFont typeface="Lucida Grande"/>
              <a:buChar char="–"/>
              <a:defRPr sz="2000" b="0" i="0" kern="1200">
                <a:solidFill>
                  <a:srgbClr val="111D28"/>
                </a:solidFill>
                <a:latin typeface="Greycliff CF" pitchFamily="50" charset="0"/>
                <a:ea typeface="ＭＳ Ｐゴシック" charset="-128"/>
                <a:cs typeface="Greycliff CF" pitchFamily="50" charset="0"/>
              </a:defRPr>
            </a:lvl4pPr>
            <a:lvl5pPr marL="1025525" indent="-341313" algn="l" defTabSz="457200" rtl="0" eaLnBrk="1" fontAlgn="base" hangingPunct="1">
              <a:spcBef>
                <a:spcPct val="0"/>
              </a:spcBef>
              <a:spcAft>
                <a:spcPct val="0"/>
              </a:spcAft>
              <a:buSzPct val="75000"/>
              <a:buFont typeface="Wingdings" pitchFamily="2" charset="2"/>
              <a:buChar char="§"/>
              <a:defRPr sz="1600" b="0" i="0" kern="1200">
                <a:solidFill>
                  <a:srgbClr val="111D28"/>
                </a:solidFill>
                <a:latin typeface="Greycliff CF" pitchFamily="50" charset="0"/>
                <a:ea typeface="ＭＳ Ｐゴシック" charset="-128"/>
                <a:cs typeface="Greycliff CF" pitchFamily="50"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400" b="1" dirty="0">
                <a:solidFill>
                  <a:srgbClr val="006782"/>
                </a:solidFill>
              </a:rPr>
              <a:t>4. Drive Cross-Product Engagement</a:t>
            </a:r>
          </a:p>
          <a:p>
            <a:pPr lvl="1">
              <a:buFont typeface="Arial" panose="020B0604020202020204" pitchFamily="34" charset="0"/>
              <a:buChar char="•"/>
            </a:pPr>
            <a:r>
              <a:rPr lang="en-US" sz="1400" dirty="0"/>
              <a:t>Promote related podcasts and resources</a:t>
            </a:r>
          </a:p>
          <a:p>
            <a:pPr lvl="1">
              <a:buFont typeface="Arial" panose="020B0604020202020204" pitchFamily="34" charset="0"/>
              <a:buChar char="•"/>
            </a:pPr>
            <a:r>
              <a:rPr lang="en-US" sz="1400" dirty="0"/>
              <a:t>Connect listeners to broader Focus content</a:t>
            </a:r>
          </a:p>
          <a:p>
            <a:pPr lvl="1">
              <a:buFont typeface="Arial" panose="020B0604020202020204" pitchFamily="34" charset="0"/>
              <a:buChar char="•"/>
            </a:pPr>
            <a:r>
              <a:rPr lang="en-US" sz="1400" dirty="0"/>
              <a:t>Increase adoption of multiple audio products</a:t>
            </a:r>
          </a:p>
          <a:p>
            <a:pPr lvl="1">
              <a:buFont typeface="Arial" panose="020B0604020202020204" pitchFamily="34" charset="0"/>
              <a:buChar char="•"/>
            </a:pPr>
            <a:r>
              <a:rPr lang="en-US" sz="1400" dirty="0"/>
              <a:t>Encourage deeper ministry participation</a:t>
            </a:r>
            <a:br>
              <a:rPr lang="en-US" sz="1400" dirty="0"/>
            </a:br>
            <a:endParaRPr lang="en-US" sz="1400" dirty="0"/>
          </a:p>
          <a:p>
            <a:r>
              <a:rPr lang="en-US" sz="1400" b="1" dirty="0">
                <a:solidFill>
                  <a:srgbClr val="006782"/>
                </a:solidFill>
              </a:rPr>
              <a:t>5. Measure Ministry Engagement, Not Just Downloads</a:t>
            </a:r>
          </a:p>
          <a:p>
            <a:pPr>
              <a:buFont typeface="Arial" panose="020B0604020202020204" pitchFamily="34" charset="0"/>
              <a:buChar char="•"/>
            </a:pPr>
            <a:r>
              <a:rPr lang="en-US" sz="1400" dirty="0"/>
              <a:t>Known listeners</a:t>
            </a:r>
          </a:p>
          <a:p>
            <a:pPr>
              <a:buFont typeface="Arial" panose="020B0604020202020204" pitchFamily="34" charset="0"/>
              <a:buChar char="•"/>
            </a:pPr>
            <a:r>
              <a:rPr lang="en-US" sz="1400" dirty="0"/>
              <a:t>App registrations</a:t>
            </a:r>
          </a:p>
          <a:p>
            <a:pPr>
              <a:buFont typeface="Arial" panose="020B0604020202020204" pitchFamily="34" charset="0"/>
              <a:buChar char="•"/>
            </a:pPr>
            <a:r>
              <a:rPr lang="en-US" sz="1400" dirty="0"/>
              <a:t>Engagement frequency</a:t>
            </a:r>
          </a:p>
          <a:p>
            <a:pPr>
              <a:buFont typeface="Arial" panose="020B0604020202020204" pitchFamily="34" charset="0"/>
              <a:buChar char="•"/>
            </a:pPr>
            <a:r>
              <a:rPr lang="en-US" sz="1400" dirty="0"/>
              <a:t>Cross-show consumption</a:t>
            </a:r>
          </a:p>
          <a:p>
            <a:pPr>
              <a:buFont typeface="Arial" panose="020B0604020202020204" pitchFamily="34" charset="0"/>
              <a:buChar char="•"/>
            </a:pPr>
            <a:r>
              <a:rPr lang="en-US" sz="1400" dirty="0"/>
              <a:t>Progression into broader ministry experiences</a:t>
            </a:r>
            <a:endParaRPr lang="en-US" sz="1200" dirty="0"/>
          </a:p>
          <a:p>
            <a:endParaRPr lang="en-US" sz="1400" dirty="0"/>
          </a:p>
          <a:p>
            <a:endParaRPr lang="en-US" sz="1200" dirty="0"/>
          </a:p>
        </p:txBody>
      </p:sp>
    </p:spTree>
    <p:extLst>
      <p:ext uri="{BB962C8B-B14F-4D97-AF65-F5344CB8AC3E}">
        <p14:creationId xmlns:p14="http://schemas.microsoft.com/office/powerpoint/2010/main" val="2893490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1421B-3E5B-7ADA-D118-4535BC25F85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75B5263-9C6C-CC01-23F2-351F81C30BDB}"/>
              </a:ext>
            </a:extLst>
          </p:cNvPr>
          <p:cNvSpPr>
            <a:spLocks noGrp="1"/>
          </p:cNvSpPr>
          <p:nvPr>
            <p:ph type="sldNum" sz="quarter" idx="10"/>
          </p:nvPr>
        </p:nvSpPr>
        <p:spPr/>
        <p:txBody>
          <a:bodyPr/>
          <a:lstStyle/>
          <a:p>
            <a:fld id="{7971ED93-910E-084F-A05D-DC3EE9E8954A}" type="slidenum">
              <a:rPr lang="en-US" smtClean="0"/>
              <a:t>6</a:t>
            </a:fld>
            <a:endParaRPr lang="en-US"/>
          </a:p>
        </p:txBody>
      </p:sp>
      <p:sp>
        <p:nvSpPr>
          <p:cNvPr id="4" name="Title 3">
            <a:extLst>
              <a:ext uri="{FF2B5EF4-FFF2-40B4-BE49-F238E27FC236}">
                <a16:creationId xmlns:a16="http://schemas.microsoft.com/office/drawing/2014/main" id="{2844CF72-FBA4-7604-48CD-526180DF62A9}"/>
              </a:ext>
            </a:extLst>
          </p:cNvPr>
          <p:cNvSpPr>
            <a:spLocks noGrp="1"/>
          </p:cNvSpPr>
          <p:nvPr>
            <p:ph type="title"/>
          </p:nvPr>
        </p:nvSpPr>
        <p:spPr/>
        <p:txBody>
          <a:bodyPr/>
          <a:lstStyle/>
          <a:p>
            <a:r>
              <a:rPr lang="en-US" dirty="0"/>
              <a:t>Initiative Portfolio</a:t>
            </a:r>
          </a:p>
        </p:txBody>
      </p:sp>
      <p:sp>
        <p:nvSpPr>
          <p:cNvPr id="14" name="Rectangle: Rounded Corners 13">
            <a:extLst>
              <a:ext uri="{FF2B5EF4-FFF2-40B4-BE49-F238E27FC236}">
                <a16:creationId xmlns:a16="http://schemas.microsoft.com/office/drawing/2014/main" id="{E2CB23A8-1F56-D4D6-D8B2-E4D47F89D528}"/>
              </a:ext>
            </a:extLst>
          </p:cNvPr>
          <p:cNvSpPr/>
          <p:nvPr/>
        </p:nvSpPr>
        <p:spPr>
          <a:xfrm>
            <a:off x="1688651" y="939203"/>
            <a:ext cx="4884869" cy="1179157"/>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A3987685-A747-0B8E-2E4C-3F0A437D3EE0}"/>
              </a:ext>
            </a:extLst>
          </p:cNvPr>
          <p:cNvSpPr txBox="1"/>
          <p:nvPr/>
        </p:nvSpPr>
        <p:spPr>
          <a:xfrm rot="10800000" flipV="1">
            <a:off x="1860610" y="1055231"/>
            <a:ext cx="4521200" cy="954107"/>
          </a:xfrm>
          <a:prstGeom prst="rect">
            <a:avLst/>
          </a:prstGeom>
          <a:noFill/>
        </p:spPr>
        <p:txBody>
          <a:bodyPr wrap="square" lIns="91440" tIns="45720" rIns="91440" bIns="45720" rtlCol="0" anchor="t">
            <a:spAutoFit/>
          </a:bodyPr>
          <a:lstStyle/>
          <a:p>
            <a:r>
              <a:rPr lang="en-US" sz="1400">
                <a:solidFill>
                  <a:srgbClr val="111D28"/>
                </a:solidFill>
                <a:latin typeface="Arial"/>
                <a:ea typeface="Calibri"/>
                <a:cs typeface="Arial"/>
              </a:rPr>
              <a:t>Focus on the Family App</a:t>
            </a:r>
            <a:endParaRPr lang="en-US" sz="1400">
              <a:cs typeface="Arial" charset="0"/>
            </a:endParaRPr>
          </a:p>
          <a:p>
            <a:r>
              <a:rPr lang="en-US" sz="1400" b="1">
                <a:solidFill>
                  <a:srgbClr val="111D28"/>
                </a:solidFill>
                <a:latin typeface="Arial"/>
                <a:cs typeface="Arial"/>
              </a:rPr>
              <a:t>Primary Entry Points:</a:t>
            </a:r>
            <a:r>
              <a:rPr lang="en-US" sz="1400">
                <a:solidFill>
                  <a:srgbClr val="111D28"/>
                </a:solidFill>
                <a:latin typeface="Arial"/>
                <a:cs typeface="Arial"/>
              </a:rPr>
              <a:t> Paid Media, In-show mentions</a:t>
            </a:r>
          </a:p>
          <a:p>
            <a:r>
              <a:rPr lang="en-US" sz="1400" b="1">
                <a:solidFill>
                  <a:srgbClr val="111D28"/>
                </a:solidFill>
                <a:latin typeface="Arial"/>
                <a:cs typeface="Arial"/>
              </a:rPr>
              <a:t>Budget: </a:t>
            </a:r>
            <a:r>
              <a:rPr lang="en-US" sz="1400">
                <a:solidFill>
                  <a:srgbClr val="111D28"/>
                </a:solidFill>
                <a:latin typeface="Arial"/>
                <a:cs typeface="Arial"/>
              </a:rPr>
              <a:t>$144,000</a:t>
            </a:r>
          </a:p>
          <a:p>
            <a:r>
              <a:rPr lang="en-US" sz="1400" b="1">
                <a:solidFill>
                  <a:srgbClr val="111D28"/>
                </a:solidFill>
                <a:latin typeface="Arial"/>
                <a:cs typeface="Arial"/>
              </a:rPr>
              <a:t>Objective: </a:t>
            </a:r>
            <a:r>
              <a:rPr lang="en-US" sz="1400">
                <a:solidFill>
                  <a:srgbClr val="111D28"/>
                </a:solidFill>
                <a:latin typeface="Arial"/>
                <a:cs typeface="Arial"/>
              </a:rPr>
              <a:t>Drive app installs and listener identification</a:t>
            </a:r>
            <a:endParaRPr lang="en-US" sz="1400">
              <a:latin typeface="Arial"/>
              <a:cs typeface="Arial"/>
            </a:endParaRPr>
          </a:p>
        </p:txBody>
      </p:sp>
      <p:sp>
        <p:nvSpPr>
          <p:cNvPr id="27" name="Rectangle: Rounded Corners 26">
            <a:extLst>
              <a:ext uri="{FF2B5EF4-FFF2-40B4-BE49-F238E27FC236}">
                <a16:creationId xmlns:a16="http://schemas.microsoft.com/office/drawing/2014/main" id="{EE57596B-6373-9780-E19B-15A1AD6AF641}"/>
              </a:ext>
            </a:extLst>
          </p:cNvPr>
          <p:cNvSpPr/>
          <p:nvPr/>
        </p:nvSpPr>
        <p:spPr>
          <a:xfrm>
            <a:off x="6856954" y="939202"/>
            <a:ext cx="4929690" cy="1179157"/>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A9781EE1-DC17-69DB-B8EA-6FCBDDC81974}"/>
              </a:ext>
            </a:extLst>
          </p:cNvPr>
          <p:cNvSpPr txBox="1"/>
          <p:nvPr/>
        </p:nvSpPr>
        <p:spPr>
          <a:xfrm rot="10800000" flipV="1">
            <a:off x="7051325" y="940642"/>
            <a:ext cx="4902199" cy="1407405"/>
          </a:xfrm>
          <a:prstGeom prst="rect">
            <a:avLst/>
          </a:prstGeom>
          <a:noFill/>
        </p:spPr>
        <p:txBody>
          <a:bodyPr wrap="square" lIns="91440" tIns="45720" rIns="91440" bIns="45720" rtlCol="0" anchor="t">
            <a:spAutoFit/>
          </a:bodyPr>
          <a:lstStyle/>
          <a:p>
            <a:r>
              <a:rPr lang="en-US" sz="1400" dirty="0">
                <a:solidFill>
                  <a:srgbClr val="111D28"/>
                </a:solidFill>
                <a:latin typeface="Arial"/>
                <a:ea typeface="Calibri"/>
                <a:cs typeface="Arial"/>
              </a:rPr>
              <a:t>Flagship </a:t>
            </a:r>
            <a:r>
              <a:rPr lang="en-US" sz="1400">
                <a:solidFill>
                  <a:srgbClr val="111D28"/>
                </a:solidFill>
                <a:latin typeface="Arial"/>
                <a:ea typeface="Calibri"/>
                <a:cs typeface="Arial"/>
              </a:rPr>
              <a:t>Podcasts</a:t>
            </a:r>
            <a:endParaRPr lang="en-US"/>
          </a:p>
          <a:p>
            <a:r>
              <a:rPr lang="en-US" sz="1400" b="1">
                <a:solidFill>
                  <a:srgbClr val="111D28"/>
                </a:solidFill>
                <a:latin typeface="Arial"/>
                <a:cs typeface="Arial"/>
              </a:rPr>
              <a:t>Primary Entry Points:</a:t>
            </a:r>
            <a:r>
              <a:rPr lang="en-US" sz="1400">
                <a:solidFill>
                  <a:srgbClr val="111D28"/>
                </a:solidFill>
                <a:latin typeface="Arial"/>
                <a:cs typeface="Arial"/>
              </a:rPr>
              <a:t> Paid Media</a:t>
            </a:r>
          </a:p>
          <a:p>
            <a:r>
              <a:rPr lang="en-US" sz="1400" b="1">
                <a:solidFill>
                  <a:srgbClr val="111D28"/>
                </a:solidFill>
                <a:latin typeface="Arial"/>
                <a:cs typeface="Arial"/>
              </a:rPr>
              <a:t>Budget: </a:t>
            </a:r>
            <a:r>
              <a:rPr lang="en-US" sz="1400">
                <a:solidFill>
                  <a:srgbClr val="111D28"/>
                </a:solidFill>
                <a:latin typeface="Arial"/>
                <a:cs typeface="Arial"/>
              </a:rPr>
              <a:t>$180,000</a:t>
            </a:r>
            <a:endParaRPr lang="en-US"/>
          </a:p>
          <a:p>
            <a:r>
              <a:rPr lang="en-US" sz="1400" b="1" dirty="0">
                <a:solidFill>
                  <a:srgbClr val="111D28"/>
                </a:solidFill>
                <a:latin typeface="Arial"/>
                <a:cs typeface="Arial"/>
              </a:rPr>
              <a:t>Objective:</a:t>
            </a:r>
            <a:r>
              <a:rPr lang="en-US" sz="1400">
                <a:solidFill>
                  <a:srgbClr val="111D28"/>
                </a:solidFill>
                <a:latin typeface="Arial"/>
                <a:cs typeface="Arial"/>
              </a:rPr>
              <a:t> Expand reach, attract new listeners, </a:t>
            </a:r>
            <a:r>
              <a:rPr lang="en-US" sz="1400" dirty="0">
                <a:solidFill>
                  <a:srgbClr val="111D28"/>
                </a:solidFill>
                <a:latin typeface="Arial"/>
                <a:cs typeface="Arial"/>
              </a:rPr>
              <a:t>and increase listener-to-app conversion.</a:t>
            </a:r>
          </a:p>
          <a:p>
            <a:endParaRPr lang="en-US" sz="1400" b="1" dirty="0">
              <a:solidFill>
                <a:srgbClr val="111D28"/>
              </a:solidFill>
              <a:latin typeface="Arial"/>
              <a:cs typeface="Arial"/>
            </a:endParaRPr>
          </a:p>
        </p:txBody>
      </p:sp>
      <p:sp>
        <p:nvSpPr>
          <p:cNvPr id="29" name="Rectangle: Rounded Corners 28">
            <a:extLst>
              <a:ext uri="{FF2B5EF4-FFF2-40B4-BE49-F238E27FC236}">
                <a16:creationId xmlns:a16="http://schemas.microsoft.com/office/drawing/2014/main" id="{8D70DDEF-3782-416E-21E2-30F85DE15ED3}"/>
              </a:ext>
            </a:extLst>
          </p:cNvPr>
          <p:cNvSpPr/>
          <p:nvPr/>
        </p:nvSpPr>
        <p:spPr>
          <a:xfrm>
            <a:off x="1666239" y="2301239"/>
            <a:ext cx="10109200" cy="955040"/>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0A3025A-D1E2-C4C2-C10F-7F212800F2B2}"/>
              </a:ext>
            </a:extLst>
          </p:cNvPr>
          <p:cNvSpPr txBox="1"/>
          <p:nvPr/>
        </p:nvSpPr>
        <p:spPr>
          <a:xfrm rot="10800000" flipV="1">
            <a:off x="1860610" y="2406810"/>
            <a:ext cx="9916160" cy="954107"/>
          </a:xfrm>
          <a:prstGeom prst="rect">
            <a:avLst/>
          </a:prstGeom>
          <a:noFill/>
        </p:spPr>
        <p:txBody>
          <a:bodyPr wrap="square" lIns="91440" tIns="45720" rIns="91440" bIns="45720" rtlCol="0" anchor="ctr">
            <a:spAutoFit/>
          </a:bodyPr>
          <a:lstStyle/>
          <a:p>
            <a:r>
              <a:rPr lang="en-US" sz="1400" b="1">
                <a:solidFill>
                  <a:srgbClr val="111D28"/>
                </a:solidFill>
                <a:latin typeface="Arial"/>
                <a:ea typeface="Calibri"/>
                <a:cs typeface="Arial"/>
              </a:rPr>
              <a:t>Primary Initiatives:</a:t>
            </a:r>
            <a:r>
              <a:rPr lang="en-US" sz="1400">
                <a:solidFill>
                  <a:srgbClr val="111D28"/>
                </a:solidFill>
                <a:latin typeface="Arial"/>
                <a:ea typeface="Calibri"/>
                <a:cs typeface="Arial"/>
              </a:rPr>
              <a:t> Listener Identification &amp; Personalization</a:t>
            </a:r>
            <a:endParaRPr lang="en-US" sz="1400">
              <a:solidFill>
                <a:srgbClr val="111D28"/>
              </a:solidFill>
              <a:cs typeface="Arial" charset="0"/>
            </a:endParaRPr>
          </a:p>
          <a:p>
            <a:r>
              <a:rPr lang="en-US" sz="1400" b="1">
                <a:solidFill>
                  <a:srgbClr val="111D28"/>
                </a:solidFill>
                <a:latin typeface="Arial"/>
                <a:cs typeface="Arial"/>
              </a:rPr>
              <a:t>Primary Entry Points:</a:t>
            </a:r>
            <a:r>
              <a:rPr lang="en-US" sz="1400">
                <a:solidFill>
                  <a:srgbClr val="111D28"/>
                </a:solidFill>
                <a:latin typeface="Arial"/>
                <a:cs typeface="Arial"/>
              </a:rPr>
              <a:t> App onboarding experience, Interest selections, Podcast listening behavior</a:t>
            </a:r>
          </a:p>
          <a:p>
            <a:r>
              <a:rPr lang="en-US" sz="1400" b="1">
                <a:solidFill>
                  <a:srgbClr val="111D28"/>
                </a:solidFill>
                <a:latin typeface="Arial"/>
                <a:cs typeface="Arial"/>
              </a:rPr>
              <a:t>Objective:</a:t>
            </a:r>
            <a:r>
              <a:rPr lang="en-US" sz="1400">
                <a:solidFill>
                  <a:srgbClr val="111D28"/>
                </a:solidFill>
                <a:latin typeface="Arial"/>
                <a:cs typeface="Arial"/>
              </a:rPr>
              <a:t> Capture interests and personalize experiences</a:t>
            </a:r>
          </a:p>
          <a:p>
            <a:endParaRPr lang="en-US" sz="1400" dirty="0">
              <a:solidFill>
                <a:srgbClr val="111D28"/>
              </a:solidFill>
              <a:latin typeface="Arial"/>
              <a:ea typeface="Calibri"/>
              <a:cs typeface="Arial"/>
            </a:endParaRPr>
          </a:p>
        </p:txBody>
      </p:sp>
      <p:sp>
        <p:nvSpPr>
          <p:cNvPr id="5" name="Rectangle: Rounded Corners 4">
            <a:extLst>
              <a:ext uri="{FF2B5EF4-FFF2-40B4-BE49-F238E27FC236}">
                <a16:creationId xmlns:a16="http://schemas.microsoft.com/office/drawing/2014/main" id="{7BEAF8D5-A093-142A-B7B8-4C00D3BC6872}"/>
              </a:ext>
            </a:extLst>
          </p:cNvPr>
          <p:cNvSpPr/>
          <p:nvPr/>
        </p:nvSpPr>
        <p:spPr>
          <a:xfrm>
            <a:off x="1696718" y="3439158"/>
            <a:ext cx="10109200" cy="955040"/>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F1C78FD-78C3-DA1A-6366-00EAB5E8598E}"/>
              </a:ext>
            </a:extLst>
          </p:cNvPr>
          <p:cNvSpPr txBox="1"/>
          <p:nvPr/>
        </p:nvSpPr>
        <p:spPr>
          <a:xfrm rot="10800000" flipV="1">
            <a:off x="1891090" y="3544730"/>
            <a:ext cx="9916160" cy="954107"/>
          </a:xfrm>
          <a:prstGeom prst="rect">
            <a:avLst/>
          </a:prstGeom>
          <a:noFill/>
        </p:spPr>
        <p:txBody>
          <a:bodyPr wrap="square" lIns="91440" tIns="45720" rIns="91440" bIns="45720" rtlCol="0" anchor="ctr">
            <a:spAutoFit/>
          </a:bodyPr>
          <a:lstStyle/>
          <a:p>
            <a:r>
              <a:rPr lang="en-US" sz="1400" b="1" dirty="0">
                <a:solidFill>
                  <a:srgbClr val="111D28"/>
                </a:solidFill>
                <a:latin typeface="Arial"/>
                <a:ea typeface="Calibri"/>
                <a:cs typeface="Arial"/>
              </a:rPr>
              <a:t>Primary Initiatives:</a:t>
            </a:r>
            <a:r>
              <a:rPr lang="en-US" sz="1400" dirty="0">
                <a:solidFill>
                  <a:srgbClr val="111D28"/>
                </a:solidFill>
                <a:latin typeface="Arial"/>
                <a:ea typeface="Calibri"/>
                <a:cs typeface="Arial"/>
              </a:rPr>
              <a:t> </a:t>
            </a:r>
            <a:r>
              <a:rPr lang="en-US" sz="1400">
                <a:solidFill>
                  <a:srgbClr val="111D28"/>
                </a:solidFill>
                <a:latin typeface="Arial"/>
                <a:ea typeface="Calibri"/>
                <a:cs typeface="Arial"/>
              </a:rPr>
              <a:t>Media Content </a:t>
            </a:r>
            <a:endParaRPr lang="en-US" sz="1400">
              <a:solidFill>
                <a:srgbClr val="111D28"/>
              </a:solidFill>
              <a:cs typeface="Arial" charset="0"/>
            </a:endParaRPr>
          </a:p>
          <a:p>
            <a:r>
              <a:rPr lang="en-US" sz="1400" b="1">
                <a:solidFill>
                  <a:srgbClr val="111D28"/>
                </a:solidFill>
                <a:latin typeface="Arial"/>
                <a:cs typeface="Arial"/>
              </a:rPr>
              <a:t>Primary Entry Points:</a:t>
            </a:r>
            <a:r>
              <a:rPr lang="en-US" sz="1400">
                <a:solidFill>
                  <a:srgbClr val="111D28"/>
                </a:solidFill>
                <a:latin typeface="Arial"/>
                <a:cs typeface="Arial"/>
              </a:rPr>
              <a:t> Push notifications, Recommended episodes in app</a:t>
            </a:r>
          </a:p>
          <a:p>
            <a:r>
              <a:rPr lang="en-US" sz="1400" b="1">
                <a:solidFill>
                  <a:srgbClr val="111D28"/>
                </a:solidFill>
                <a:latin typeface="Arial"/>
                <a:cs typeface="Arial"/>
              </a:rPr>
              <a:t>Objective: </a:t>
            </a:r>
            <a:r>
              <a:rPr lang="en-US" sz="1400">
                <a:solidFill>
                  <a:srgbClr val="111D28"/>
                </a:solidFill>
                <a:latin typeface="Arial"/>
                <a:cs typeface="Arial"/>
              </a:rPr>
              <a:t>Increase listening frequency and cross-show consumption</a:t>
            </a:r>
            <a:endParaRPr lang="en-US"/>
          </a:p>
          <a:p>
            <a:endParaRPr lang="en-US" sz="1400" dirty="0">
              <a:solidFill>
                <a:srgbClr val="111D28"/>
              </a:solidFill>
              <a:latin typeface="Arial"/>
              <a:ea typeface="Calibri"/>
              <a:cs typeface="Arial"/>
            </a:endParaRPr>
          </a:p>
        </p:txBody>
      </p:sp>
      <p:sp>
        <p:nvSpPr>
          <p:cNvPr id="7" name="Rectangle: Rounded Corners 6">
            <a:extLst>
              <a:ext uri="{FF2B5EF4-FFF2-40B4-BE49-F238E27FC236}">
                <a16:creationId xmlns:a16="http://schemas.microsoft.com/office/drawing/2014/main" id="{275EC18C-2E23-B73B-F50B-9C16E8DFF9C6}"/>
              </a:ext>
            </a:extLst>
          </p:cNvPr>
          <p:cNvSpPr/>
          <p:nvPr/>
        </p:nvSpPr>
        <p:spPr>
          <a:xfrm>
            <a:off x="1706877" y="4607557"/>
            <a:ext cx="10109200" cy="955040"/>
          </a:xfrm>
          <a:prstGeom prst="round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E7EE2AA-698F-07D9-07A2-D1B743D86633}"/>
              </a:ext>
            </a:extLst>
          </p:cNvPr>
          <p:cNvSpPr txBox="1"/>
          <p:nvPr/>
        </p:nvSpPr>
        <p:spPr>
          <a:xfrm rot="10800000" flipV="1">
            <a:off x="1901250" y="4713130"/>
            <a:ext cx="9916160" cy="954107"/>
          </a:xfrm>
          <a:prstGeom prst="rect">
            <a:avLst/>
          </a:prstGeom>
          <a:noFill/>
        </p:spPr>
        <p:txBody>
          <a:bodyPr wrap="square" lIns="91440" tIns="45720" rIns="91440" bIns="45720" rtlCol="0" anchor="ctr">
            <a:spAutoFit/>
          </a:bodyPr>
          <a:lstStyle/>
          <a:p>
            <a:r>
              <a:rPr lang="en-US" sz="1400" b="1">
                <a:solidFill>
                  <a:srgbClr val="111D28"/>
                </a:solidFill>
                <a:latin typeface="Arial"/>
                <a:ea typeface="Calibri"/>
                <a:cs typeface="Arial"/>
              </a:rPr>
              <a:t>Primary Initiatives:</a:t>
            </a:r>
            <a:r>
              <a:rPr lang="en-US" sz="1400">
                <a:solidFill>
                  <a:srgbClr val="111D28"/>
                </a:solidFill>
                <a:latin typeface="Arial"/>
                <a:ea typeface="Calibri"/>
                <a:cs typeface="Arial"/>
              </a:rPr>
              <a:t> Resource</a:t>
            </a:r>
            <a:r>
              <a:rPr lang="en-US" sz="1400">
                <a:solidFill>
                  <a:srgbClr val="111D28"/>
                </a:solidFill>
                <a:latin typeface="Arial"/>
                <a:cs typeface="Arial"/>
              </a:rPr>
              <a:t> Recommendations</a:t>
            </a:r>
            <a:r>
              <a:rPr lang="en-US" sz="1400">
                <a:solidFill>
                  <a:srgbClr val="111D28"/>
                </a:solidFill>
                <a:latin typeface="Arial"/>
                <a:ea typeface="Calibri"/>
                <a:cs typeface="Arial"/>
              </a:rPr>
              <a:t>, </a:t>
            </a:r>
            <a:r>
              <a:rPr lang="en-US" sz="1400">
                <a:solidFill>
                  <a:srgbClr val="111D28"/>
                </a:solidFill>
                <a:latin typeface="Arial"/>
                <a:cs typeface="Arial"/>
              </a:rPr>
              <a:t>Next-Step Engagement Programs</a:t>
            </a:r>
            <a:endParaRPr lang="en-US" sz="1400">
              <a:solidFill>
                <a:srgbClr val="111D28"/>
              </a:solidFill>
              <a:cs typeface="Arial" charset="0"/>
            </a:endParaRPr>
          </a:p>
          <a:p>
            <a:r>
              <a:rPr lang="en-US" sz="1400" b="1">
                <a:solidFill>
                  <a:srgbClr val="111D28"/>
                </a:solidFill>
                <a:latin typeface="Arial"/>
                <a:cs typeface="Arial"/>
              </a:rPr>
              <a:t>Primary Entry Points:</a:t>
            </a:r>
            <a:r>
              <a:rPr lang="en-US" sz="1400">
                <a:solidFill>
                  <a:srgbClr val="111D28"/>
                </a:solidFill>
                <a:latin typeface="Arial"/>
                <a:cs typeface="Arial"/>
              </a:rPr>
              <a:t> In-app content</a:t>
            </a:r>
          </a:p>
          <a:p>
            <a:r>
              <a:rPr lang="en-US" sz="1400" b="1">
                <a:solidFill>
                  <a:srgbClr val="111D28"/>
                </a:solidFill>
                <a:latin typeface="Arial"/>
                <a:cs typeface="Arial"/>
              </a:rPr>
              <a:t>Objective:</a:t>
            </a:r>
            <a:r>
              <a:rPr lang="en-US" sz="1400">
                <a:solidFill>
                  <a:srgbClr val="111D28"/>
                </a:solidFill>
                <a:latin typeface="Arial"/>
                <a:cs typeface="Arial"/>
              </a:rPr>
              <a:t> Connect listeners to broader Focus resources</a:t>
            </a:r>
            <a:endParaRPr lang="en-US"/>
          </a:p>
          <a:p>
            <a:endParaRPr lang="en-US" sz="1400" dirty="0">
              <a:solidFill>
                <a:srgbClr val="111D28"/>
              </a:solidFill>
              <a:latin typeface="Arial"/>
              <a:ea typeface="Calibri"/>
              <a:cs typeface="Arial"/>
            </a:endParaRPr>
          </a:p>
        </p:txBody>
      </p:sp>
      <p:sp>
        <p:nvSpPr>
          <p:cNvPr id="10" name="Flowchart: Off-page Connector 9">
            <a:extLst>
              <a:ext uri="{FF2B5EF4-FFF2-40B4-BE49-F238E27FC236}">
                <a16:creationId xmlns:a16="http://schemas.microsoft.com/office/drawing/2014/main" id="{BC8931AE-04A7-DF85-12E9-7A146D358B86}"/>
              </a:ext>
            </a:extLst>
          </p:cNvPr>
          <p:cNvSpPr/>
          <p:nvPr/>
        </p:nvSpPr>
        <p:spPr>
          <a:xfrm>
            <a:off x="507111" y="1162431"/>
            <a:ext cx="1059688" cy="947928"/>
          </a:xfrm>
          <a:prstGeom prst="flowChartOffpageConnector">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FFB450F0-035B-D525-0AFB-FC5DEAE71266}"/>
              </a:ext>
            </a:extLst>
          </p:cNvPr>
          <p:cNvSpPr txBox="1"/>
          <p:nvPr/>
        </p:nvSpPr>
        <p:spPr>
          <a:xfrm rot="10800000" flipV="1">
            <a:off x="539810" y="1444884"/>
            <a:ext cx="1391920" cy="276999"/>
          </a:xfrm>
          <a:prstGeom prst="rect">
            <a:avLst/>
          </a:prstGeom>
          <a:noFill/>
        </p:spPr>
        <p:txBody>
          <a:bodyPr wrap="square" lIns="91440" tIns="45720" rIns="91440" bIns="45720" rtlCol="0" anchor="t">
            <a:spAutoFit/>
          </a:bodyPr>
          <a:lstStyle/>
          <a:p>
            <a:r>
              <a:rPr lang="en-US" sz="1200" b="1">
                <a:solidFill>
                  <a:srgbClr val="D9E1E4"/>
                </a:solidFill>
                <a:latin typeface="Arial"/>
                <a:ea typeface="Calibri"/>
                <a:cs typeface="Arial"/>
              </a:rPr>
              <a:t>Acquisition</a:t>
            </a:r>
            <a:endParaRPr lang="en-US" sz="1200" b="1">
              <a:solidFill>
                <a:srgbClr val="D9E1E4"/>
              </a:solidFill>
            </a:endParaRPr>
          </a:p>
        </p:txBody>
      </p:sp>
      <p:sp>
        <p:nvSpPr>
          <p:cNvPr id="12" name="Flowchart: Off-page Connector 11">
            <a:extLst>
              <a:ext uri="{FF2B5EF4-FFF2-40B4-BE49-F238E27FC236}">
                <a16:creationId xmlns:a16="http://schemas.microsoft.com/office/drawing/2014/main" id="{DEAC6571-D668-8572-D954-C7987DAB4455}"/>
              </a:ext>
            </a:extLst>
          </p:cNvPr>
          <p:cNvSpPr/>
          <p:nvPr/>
        </p:nvSpPr>
        <p:spPr>
          <a:xfrm>
            <a:off x="517270" y="2361311"/>
            <a:ext cx="1059688" cy="947928"/>
          </a:xfrm>
          <a:prstGeom prst="flowChartOffpageConnector">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294A830-976A-75AE-301B-DB2332FF2742}"/>
              </a:ext>
            </a:extLst>
          </p:cNvPr>
          <p:cNvSpPr txBox="1"/>
          <p:nvPr/>
        </p:nvSpPr>
        <p:spPr>
          <a:xfrm rot="10800000" flipV="1">
            <a:off x="468690" y="2613284"/>
            <a:ext cx="1391920" cy="276999"/>
          </a:xfrm>
          <a:prstGeom prst="rect">
            <a:avLst/>
          </a:prstGeom>
          <a:noFill/>
        </p:spPr>
        <p:txBody>
          <a:bodyPr wrap="square" lIns="91440" tIns="45720" rIns="91440" bIns="45720" rtlCol="0" anchor="t">
            <a:spAutoFit/>
          </a:bodyPr>
          <a:lstStyle/>
          <a:p>
            <a:r>
              <a:rPr lang="en-US" sz="1200" b="1">
                <a:solidFill>
                  <a:srgbClr val="D9E1E4"/>
                </a:solidFill>
                <a:latin typeface="Arial"/>
                <a:ea typeface="Calibri"/>
                <a:cs typeface="Arial"/>
              </a:rPr>
              <a:t>Segmentation</a:t>
            </a:r>
            <a:endParaRPr lang="en-US" sz="1200"/>
          </a:p>
        </p:txBody>
      </p:sp>
      <p:sp>
        <p:nvSpPr>
          <p:cNvPr id="15" name="Flowchart: Off-page Connector 14">
            <a:extLst>
              <a:ext uri="{FF2B5EF4-FFF2-40B4-BE49-F238E27FC236}">
                <a16:creationId xmlns:a16="http://schemas.microsoft.com/office/drawing/2014/main" id="{4F6A1380-E603-67ED-397B-25EE81564976}"/>
              </a:ext>
            </a:extLst>
          </p:cNvPr>
          <p:cNvSpPr/>
          <p:nvPr/>
        </p:nvSpPr>
        <p:spPr>
          <a:xfrm>
            <a:off x="517270" y="3509391"/>
            <a:ext cx="1059688" cy="947928"/>
          </a:xfrm>
          <a:prstGeom prst="flowChartOffpageConnector">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A2DAC03A-D459-8E19-F583-7A7E2814CAD5}"/>
              </a:ext>
            </a:extLst>
          </p:cNvPr>
          <p:cNvSpPr txBox="1"/>
          <p:nvPr/>
        </p:nvSpPr>
        <p:spPr>
          <a:xfrm rot="10800000" flipV="1">
            <a:off x="499170" y="3781684"/>
            <a:ext cx="1391920" cy="276999"/>
          </a:xfrm>
          <a:prstGeom prst="rect">
            <a:avLst/>
          </a:prstGeom>
          <a:noFill/>
        </p:spPr>
        <p:txBody>
          <a:bodyPr wrap="square" lIns="91440" tIns="45720" rIns="91440" bIns="45720" rtlCol="0" anchor="t">
            <a:spAutoFit/>
          </a:bodyPr>
          <a:lstStyle/>
          <a:p>
            <a:r>
              <a:rPr lang="en-US" sz="1200" b="1">
                <a:solidFill>
                  <a:srgbClr val="D9E1E4"/>
                </a:solidFill>
                <a:latin typeface="Arial"/>
                <a:ea typeface="Calibri"/>
                <a:cs typeface="Arial"/>
              </a:rPr>
              <a:t>Engagement</a:t>
            </a:r>
            <a:endParaRPr lang="en-US" sz="1200" b="1">
              <a:solidFill>
                <a:srgbClr val="D9E1E4"/>
              </a:solidFill>
            </a:endParaRPr>
          </a:p>
        </p:txBody>
      </p:sp>
      <p:sp>
        <p:nvSpPr>
          <p:cNvPr id="17" name="Flowchart: Off-page Connector 16">
            <a:extLst>
              <a:ext uri="{FF2B5EF4-FFF2-40B4-BE49-F238E27FC236}">
                <a16:creationId xmlns:a16="http://schemas.microsoft.com/office/drawing/2014/main" id="{2EB2C385-A53A-9FB4-D1B6-0EAC933DD34C}"/>
              </a:ext>
            </a:extLst>
          </p:cNvPr>
          <p:cNvSpPr/>
          <p:nvPr/>
        </p:nvSpPr>
        <p:spPr>
          <a:xfrm>
            <a:off x="537590" y="4647311"/>
            <a:ext cx="1059688" cy="947928"/>
          </a:xfrm>
          <a:prstGeom prst="flowChartOffpageConnector">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E149C9D6-07EB-BC2C-1FD5-05A5113EC64F}"/>
              </a:ext>
            </a:extLst>
          </p:cNvPr>
          <p:cNvSpPr txBox="1"/>
          <p:nvPr/>
        </p:nvSpPr>
        <p:spPr>
          <a:xfrm rot="10800000" flipV="1">
            <a:off x="539810" y="4919604"/>
            <a:ext cx="1391920" cy="276999"/>
          </a:xfrm>
          <a:prstGeom prst="rect">
            <a:avLst/>
          </a:prstGeom>
          <a:noFill/>
        </p:spPr>
        <p:txBody>
          <a:bodyPr wrap="square" lIns="91440" tIns="45720" rIns="91440" bIns="45720" rtlCol="0" anchor="t">
            <a:spAutoFit/>
          </a:bodyPr>
          <a:lstStyle/>
          <a:p>
            <a:r>
              <a:rPr lang="en-US" sz="1200" b="1">
                <a:solidFill>
                  <a:srgbClr val="D9E1E4"/>
                </a:solidFill>
                <a:latin typeface="Arial"/>
                <a:ea typeface="Calibri"/>
                <a:cs typeface="Arial"/>
              </a:rPr>
              <a:t>Discipleship</a:t>
            </a:r>
            <a:endParaRPr lang="en-US"/>
          </a:p>
        </p:txBody>
      </p:sp>
    </p:spTree>
    <p:extLst>
      <p:ext uri="{BB962C8B-B14F-4D97-AF65-F5344CB8AC3E}">
        <p14:creationId xmlns:p14="http://schemas.microsoft.com/office/powerpoint/2010/main" val="1290491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E19F78-58D9-F4DA-F281-93C8E28EE12E}"/>
              </a:ext>
            </a:extLst>
          </p:cNvPr>
          <p:cNvSpPr>
            <a:spLocks noGrp="1"/>
          </p:cNvSpPr>
          <p:nvPr>
            <p:ph type="sldNum" sz="quarter" idx="10"/>
          </p:nvPr>
        </p:nvSpPr>
        <p:spPr/>
        <p:txBody>
          <a:bodyPr/>
          <a:lstStyle/>
          <a:p>
            <a:fld id="{7971ED93-910E-084F-A05D-DC3EE9E8954A}" type="slidenum">
              <a:rPr lang="en-US" smtClean="0"/>
              <a:t>7</a:t>
            </a:fld>
            <a:endParaRPr lang="en-US"/>
          </a:p>
        </p:txBody>
      </p:sp>
      <p:sp>
        <p:nvSpPr>
          <p:cNvPr id="4" name="Title 3">
            <a:extLst>
              <a:ext uri="{FF2B5EF4-FFF2-40B4-BE49-F238E27FC236}">
                <a16:creationId xmlns:a16="http://schemas.microsoft.com/office/drawing/2014/main" id="{11F3C6D7-DB4A-BA96-A9FF-4FCAD17C3442}"/>
              </a:ext>
            </a:extLst>
          </p:cNvPr>
          <p:cNvSpPr>
            <a:spLocks noGrp="1"/>
          </p:cNvSpPr>
          <p:nvPr>
            <p:ph type="title"/>
          </p:nvPr>
        </p:nvSpPr>
        <p:spPr>
          <a:xfrm>
            <a:off x="383050" y="208910"/>
            <a:ext cx="1725514" cy="553998"/>
          </a:xfrm>
        </p:spPr>
        <p:txBody>
          <a:bodyPr/>
          <a:lstStyle/>
          <a:p>
            <a:r>
              <a:rPr lang="en-US">
                <a:latin typeface="Greycliff CF Extra Bold"/>
                <a:ea typeface="ＭＳ Ｐゴシック"/>
              </a:rPr>
              <a:t>Budget</a:t>
            </a:r>
            <a:endParaRPr lang="en-US" dirty="0"/>
          </a:p>
        </p:txBody>
      </p:sp>
      <p:sp>
        <p:nvSpPr>
          <p:cNvPr id="7" name="TextBox 6">
            <a:extLst>
              <a:ext uri="{FF2B5EF4-FFF2-40B4-BE49-F238E27FC236}">
                <a16:creationId xmlns:a16="http://schemas.microsoft.com/office/drawing/2014/main" id="{4A31A0E0-7A45-2B7A-3EBC-EE0BAD6EB336}"/>
              </a:ext>
            </a:extLst>
          </p:cNvPr>
          <p:cNvSpPr txBox="1"/>
          <p:nvPr/>
        </p:nvSpPr>
        <p:spPr>
          <a:xfrm>
            <a:off x="3294533" y="5644850"/>
            <a:ext cx="5953760" cy="369332"/>
          </a:xfrm>
          <a:prstGeom prst="rect">
            <a:avLst/>
          </a:prstGeom>
          <a:noFill/>
        </p:spPr>
        <p:txBody>
          <a:bodyPr wrap="square" lIns="91440" tIns="45720" rIns="91440" bIns="45720" rtlCol="0" anchor="t">
            <a:spAutoFit/>
          </a:bodyPr>
          <a:lstStyle/>
          <a:p>
            <a:pPr algn="ctr"/>
            <a:r>
              <a:rPr lang="en-US" b="1">
                <a:solidFill>
                  <a:srgbClr val="111D28"/>
                </a:solidFill>
                <a:latin typeface="Arial"/>
                <a:cs typeface="Arial"/>
              </a:rPr>
              <a:t>Total FY27 Budget: $400,000</a:t>
            </a:r>
            <a:endParaRPr lang="en-US" b="1" dirty="0">
              <a:solidFill>
                <a:srgbClr val="111D28"/>
              </a:solidFill>
            </a:endParaRPr>
          </a:p>
        </p:txBody>
      </p:sp>
      <p:sp>
        <p:nvSpPr>
          <p:cNvPr id="9" name="TextBox 8">
            <a:extLst>
              <a:ext uri="{FF2B5EF4-FFF2-40B4-BE49-F238E27FC236}">
                <a16:creationId xmlns:a16="http://schemas.microsoft.com/office/drawing/2014/main" id="{011C98DE-0260-0F12-81E6-50392234BA21}"/>
              </a:ext>
            </a:extLst>
          </p:cNvPr>
          <p:cNvSpPr txBox="1"/>
          <p:nvPr/>
        </p:nvSpPr>
        <p:spPr>
          <a:xfrm>
            <a:off x="755029" y="838578"/>
            <a:ext cx="5953760" cy="4801314"/>
          </a:xfrm>
          <a:prstGeom prst="rect">
            <a:avLst/>
          </a:prstGeom>
          <a:noFill/>
        </p:spPr>
        <p:txBody>
          <a:bodyPr wrap="square" lIns="91440" tIns="45720" rIns="91440" bIns="45720" rtlCol="0" anchor="t">
            <a:spAutoFit/>
          </a:bodyPr>
          <a:lstStyle/>
          <a:p>
            <a:r>
              <a:rPr lang="en-US">
                <a:solidFill>
                  <a:srgbClr val="111D28"/>
                </a:solidFill>
                <a:latin typeface="Arial"/>
                <a:cs typeface="Arial"/>
              </a:rPr>
              <a:t>Awareness</a:t>
            </a:r>
            <a:endParaRPr lang="en-US" dirty="0">
              <a:solidFill>
                <a:srgbClr val="111D28"/>
              </a:solidFill>
              <a:latin typeface="Arial"/>
              <a:cs typeface="Arial"/>
            </a:endParaRPr>
          </a:p>
          <a:p>
            <a:pPr marL="285750" indent="-285750">
              <a:buFont typeface="Arial"/>
              <a:buChar char="•"/>
            </a:pPr>
            <a:r>
              <a:rPr lang="en-US">
                <a:solidFill>
                  <a:srgbClr val="111D28"/>
                </a:solidFill>
                <a:latin typeface="Arial"/>
                <a:cs typeface="Arial"/>
              </a:rPr>
              <a:t>$40,000</a:t>
            </a:r>
            <a:endParaRPr lang="en-US" dirty="0">
              <a:solidFill>
                <a:srgbClr val="111D28"/>
              </a:solidFill>
              <a:latin typeface="Arial"/>
              <a:cs typeface="Arial"/>
            </a:endParaRPr>
          </a:p>
          <a:p>
            <a:pPr marL="285750" indent="-285750">
              <a:buFont typeface="Arial"/>
              <a:buChar char="•"/>
            </a:pPr>
            <a:endParaRPr lang="en-US" dirty="0">
              <a:solidFill>
                <a:srgbClr val="111D28"/>
              </a:solidFill>
              <a:latin typeface="Arial"/>
              <a:cs typeface="Arial"/>
            </a:endParaRPr>
          </a:p>
          <a:p>
            <a:r>
              <a:rPr lang="en-US">
                <a:solidFill>
                  <a:srgbClr val="111D28"/>
                </a:solidFill>
                <a:latin typeface="Arial"/>
                <a:cs typeface="Arial"/>
              </a:rPr>
              <a:t>FOTF App Acquisition</a:t>
            </a:r>
            <a:endParaRPr lang="en-US">
              <a:latin typeface="Arial"/>
              <a:cs typeface="Arial"/>
            </a:endParaRPr>
          </a:p>
          <a:p>
            <a:pPr marL="285750" indent="-285750">
              <a:buFont typeface="Arial" panose="020B0604020202020204" pitchFamily="34" charset="0"/>
              <a:buChar char="•"/>
            </a:pPr>
            <a:r>
              <a:rPr lang="en-US" dirty="0">
                <a:solidFill>
                  <a:srgbClr val="111D28"/>
                </a:solidFill>
              </a:rPr>
              <a:t>$144,000</a:t>
            </a:r>
          </a:p>
          <a:p>
            <a:pPr marL="285750" indent="-285750">
              <a:buFont typeface="Arial" panose="020B0604020202020204" pitchFamily="34" charset="0"/>
              <a:buChar char="•"/>
            </a:pPr>
            <a:endParaRPr lang="en-US" dirty="0">
              <a:solidFill>
                <a:srgbClr val="111D28"/>
              </a:solidFill>
            </a:endParaRPr>
          </a:p>
          <a:p>
            <a:r>
              <a:rPr lang="en-US" dirty="0" err="1">
                <a:solidFill>
                  <a:srgbClr val="111D28"/>
                </a:solidFill>
              </a:rPr>
              <a:t>ReFOCUS</a:t>
            </a:r>
            <a:r>
              <a:rPr lang="en-US" dirty="0">
                <a:solidFill>
                  <a:srgbClr val="111D28"/>
                </a:solidFill>
              </a:rPr>
              <a:t> Acquisition </a:t>
            </a:r>
          </a:p>
          <a:p>
            <a:pPr marL="285750" indent="-285750">
              <a:buFont typeface="Arial" panose="020B0604020202020204" pitchFamily="34" charset="0"/>
              <a:buChar char="•"/>
            </a:pPr>
            <a:r>
              <a:rPr lang="en-US" dirty="0">
                <a:solidFill>
                  <a:srgbClr val="111D28"/>
                </a:solidFill>
              </a:rPr>
              <a:t>$60,000</a:t>
            </a:r>
          </a:p>
          <a:p>
            <a:endParaRPr lang="en-US" dirty="0">
              <a:solidFill>
                <a:srgbClr val="111D28"/>
              </a:solidFill>
            </a:endParaRPr>
          </a:p>
          <a:p>
            <a:r>
              <a:rPr lang="en-US" dirty="0">
                <a:solidFill>
                  <a:srgbClr val="111D28"/>
                </a:solidFill>
              </a:rPr>
              <a:t>Crazy Little Thing Called Marriage Acquisition</a:t>
            </a:r>
          </a:p>
          <a:p>
            <a:pPr marL="285750" indent="-285750">
              <a:buFont typeface="Arial" panose="020B0604020202020204" pitchFamily="34" charset="0"/>
              <a:buChar char="•"/>
            </a:pPr>
            <a:r>
              <a:rPr lang="en-US" dirty="0">
                <a:solidFill>
                  <a:srgbClr val="111D28"/>
                </a:solidFill>
              </a:rPr>
              <a:t>$60,000</a:t>
            </a:r>
          </a:p>
          <a:p>
            <a:pPr marL="285750" indent="-285750">
              <a:buFont typeface="Arial" panose="020B0604020202020204" pitchFamily="34" charset="0"/>
              <a:buChar char="•"/>
            </a:pPr>
            <a:endParaRPr lang="en-US" dirty="0">
              <a:solidFill>
                <a:srgbClr val="111D28"/>
              </a:solidFill>
            </a:endParaRPr>
          </a:p>
          <a:p>
            <a:r>
              <a:rPr lang="en-US" dirty="0">
                <a:solidFill>
                  <a:srgbClr val="111D28"/>
                </a:solidFill>
              </a:rPr>
              <a:t>Practice Makes Parent Acquisition</a:t>
            </a:r>
          </a:p>
          <a:p>
            <a:pPr marL="285750" indent="-285750">
              <a:buFont typeface="Arial" panose="020B0604020202020204" pitchFamily="34" charset="0"/>
              <a:buChar char="•"/>
            </a:pPr>
            <a:r>
              <a:rPr lang="en-US" dirty="0">
                <a:solidFill>
                  <a:srgbClr val="111D28"/>
                </a:solidFill>
              </a:rPr>
              <a:t>$60,000</a:t>
            </a:r>
          </a:p>
          <a:p>
            <a:pPr marL="285750" indent="-285750">
              <a:buFont typeface="Arial" panose="020B0604020202020204" pitchFamily="34" charset="0"/>
              <a:buChar char="•"/>
            </a:pPr>
            <a:endParaRPr lang="en-US" dirty="0">
              <a:solidFill>
                <a:srgbClr val="111D28"/>
              </a:solidFill>
            </a:endParaRPr>
          </a:p>
          <a:p>
            <a:r>
              <a:rPr lang="en-US" dirty="0">
                <a:solidFill>
                  <a:srgbClr val="111D28"/>
                </a:solidFill>
              </a:rPr>
              <a:t>Other</a:t>
            </a:r>
          </a:p>
          <a:p>
            <a:pPr marL="285750" indent="-285750">
              <a:buFont typeface="Arial" panose="020B0604020202020204" pitchFamily="34" charset="0"/>
              <a:buChar char="•"/>
            </a:pPr>
            <a:r>
              <a:rPr lang="en-US" dirty="0">
                <a:solidFill>
                  <a:srgbClr val="111D28"/>
                </a:solidFill>
              </a:rPr>
              <a:t>$36,000</a:t>
            </a:r>
          </a:p>
        </p:txBody>
      </p:sp>
      <p:sp>
        <p:nvSpPr>
          <p:cNvPr id="3" name="TextBox 2">
            <a:extLst>
              <a:ext uri="{FF2B5EF4-FFF2-40B4-BE49-F238E27FC236}">
                <a16:creationId xmlns:a16="http://schemas.microsoft.com/office/drawing/2014/main" id="{D1AE08AC-C917-DBC5-93B6-5333D646E76B}"/>
              </a:ext>
            </a:extLst>
          </p:cNvPr>
          <p:cNvSpPr txBox="1"/>
          <p:nvPr/>
        </p:nvSpPr>
        <p:spPr>
          <a:xfrm>
            <a:off x="7306370" y="838578"/>
            <a:ext cx="5953760" cy="1754326"/>
          </a:xfrm>
          <a:prstGeom prst="rect">
            <a:avLst/>
          </a:prstGeom>
          <a:noFill/>
        </p:spPr>
        <p:txBody>
          <a:bodyPr wrap="square" lIns="91440" tIns="45720" rIns="91440" bIns="45720" rtlCol="0" anchor="t">
            <a:spAutoFit/>
          </a:bodyPr>
          <a:lstStyle/>
          <a:p>
            <a:r>
              <a:rPr lang="en-US">
                <a:solidFill>
                  <a:srgbClr val="111D28"/>
                </a:solidFill>
                <a:latin typeface="Arial"/>
                <a:cs typeface="Arial"/>
              </a:rPr>
              <a:t>FOTF App</a:t>
            </a:r>
            <a:endParaRPr lang="en-US">
              <a:latin typeface="Arial"/>
              <a:cs typeface="Arial"/>
            </a:endParaRPr>
          </a:p>
          <a:p>
            <a:pPr marL="285750" indent="-285750">
              <a:buFont typeface="Arial" panose="020B0604020202020204" pitchFamily="34" charset="0"/>
              <a:buChar char="•"/>
            </a:pPr>
            <a:r>
              <a:rPr lang="en-US">
                <a:solidFill>
                  <a:srgbClr val="111D28"/>
                </a:solidFill>
                <a:latin typeface="Arial"/>
                <a:cs typeface="Arial"/>
              </a:rPr>
              <a:t>26,182 new names</a:t>
            </a:r>
            <a:endParaRPr lang="en-US" dirty="0">
              <a:solidFill>
                <a:srgbClr val="111D28"/>
              </a:solidFill>
              <a:cs typeface="Arial"/>
            </a:endParaRPr>
          </a:p>
          <a:p>
            <a:pPr marL="285750" indent="-285750">
              <a:buFont typeface="Arial" panose="020B0604020202020204" pitchFamily="34" charset="0"/>
              <a:buChar char="•"/>
            </a:pPr>
            <a:endParaRPr lang="en-US" dirty="0">
              <a:solidFill>
                <a:srgbClr val="111D28"/>
              </a:solidFill>
            </a:endParaRPr>
          </a:p>
          <a:p>
            <a:r>
              <a:rPr lang="en-US">
                <a:solidFill>
                  <a:srgbClr val="111D28"/>
                </a:solidFill>
                <a:latin typeface="Arial"/>
                <a:cs typeface="Arial"/>
              </a:rPr>
              <a:t>Flagship Podcasts</a:t>
            </a:r>
            <a:endParaRPr lang="en-US"/>
          </a:p>
          <a:p>
            <a:pPr marL="285750" indent="-285750">
              <a:buFont typeface="Arial" panose="020B0604020202020204" pitchFamily="34" charset="0"/>
              <a:buChar char="•"/>
            </a:pPr>
            <a:r>
              <a:rPr lang="en-US">
                <a:solidFill>
                  <a:srgbClr val="111D28"/>
                </a:solidFill>
                <a:latin typeface="Arial"/>
                <a:cs typeface="Arial"/>
              </a:rPr>
              <a:t>1,050,096 landing page views</a:t>
            </a:r>
            <a:endParaRPr lang="en-US" dirty="0">
              <a:solidFill>
                <a:srgbClr val="111D28"/>
              </a:solidFill>
              <a:cs typeface="Arial"/>
            </a:endParaRPr>
          </a:p>
          <a:p>
            <a:endParaRPr lang="en-US" dirty="0">
              <a:solidFill>
                <a:srgbClr val="111D28"/>
              </a:solidFill>
            </a:endParaRPr>
          </a:p>
        </p:txBody>
      </p:sp>
      <p:sp>
        <p:nvSpPr>
          <p:cNvPr id="12" name="Title 3">
            <a:extLst>
              <a:ext uri="{FF2B5EF4-FFF2-40B4-BE49-F238E27FC236}">
                <a16:creationId xmlns:a16="http://schemas.microsoft.com/office/drawing/2014/main" id="{CBAE544F-6D30-5DDB-3800-F5B01A216843}"/>
              </a:ext>
            </a:extLst>
          </p:cNvPr>
          <p:cNvSpPr txBox="1">
            <a:spLocks/>
          </p:cNvSpPr>
          <p:nvPr/>
        </p:nvSpPr>
        <p:spPr bwMode="auto">
          <a:xfrm>
            <a:off x="6873060" y="212626"/>
            <a:ext cx="1725514" cy="55399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1" fontAlgn="base" hangingPunct="1">
              <a:spcBef>
                <a:spcPct val="0"/>
              </a:spcBef>
              <a:spcAft>
                <a:spcPct val="0"/>
              </a:spcAft>
              <a:defRPr sz="3600" b="1" i="0" kern="1200">
                <a:solidFill>
                  <a:srgbClr val="006782"/>
                </a:solidFill>
                <a:latin typeface="Greycliff CF Extra Bold" pitchFamily="50" charset="0"/>
                <a:ea typeface="ＭＳ Ｐゴシック" charset="-128"/>
                <a:cs typeface="Greycliff CF Extra Bold" pitchFamily="50" charset="0"/>
              </a:defRPr>
            </a:lvl1pPr>
            <a:lvl2pPr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2pPr>
            <a:lvl3pPr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3pPr>
            <a:lvl4pPr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4pPr>
            <a:lvl5pPr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5pPr>
            <a:lvl6pPr marL="457200"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6pPr>
            <a:lvl7pPr marL="914400"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7pPr>
            <a:lvl8pPr marL="1371600"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8pPr>
            <a:lvl9pPr marL="1828800" algn="l" defTabSz="457200" rtl="0" eaLnBrk="1" fontAlgn="base" hangingPunct="1">
              <a:spcBef>
                <a:spcPct val="0"/>
              </a:spcBef>
              <a:spcAft>
                <a:spcPct val="0"/>
              </a:spcAft>
              <a:defRPr>
                <a:solidFill>
                  <a:srgbClr val="48352C"/>
                </a:solidFill>
                <a:latin typeface="Arial" charset="0"/>
                <a:ea typeface="ＭＳ Ｐゴシック" charset="-128"/>
                <a:cs typeface="ＭＳ Ｐゴシック" charset="-128"/>
              </a:defRPr>
            </a:lvl9pPr>
          </a:lstStyle>
          <a:p>
            <a:r>
              <a:rPr lang="en-US">
                <a:latin typeface="Greycliff CF Extra Bold"/>
                <a:ea typeface="ＭＳ Ｐゴシック"/>
              </a:rPr>
              <a:t>Goals</a:t>
            </a:r>
            <a:endParaRPr lang="en-US"/>
          </a:p>
        </p:txBody>
      </p:sp>
    </p:spTree>
    <p:extLst>
      <p:ext uri="{BB962C8B-B14F-4D97-AF65-F5344CB8AC3E}">
        <p14:creationId xmlns:p14="http://schemas.microsoft.com/office/powerpoint/2010/main" val="32788323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1506973-A3DA-7E5D-283E-BDECD8E9864B}"/>
              </a:ext>
            </a:extLst>
          </p:cNvPr>
          <p:cNvSpPr>
            <a:spLocks noGrp="1"/>
          </p:cNvSpPr>
          <p:nvPr>
            <p:ph type="sldNum" sz="quarter" idx="10"/>
          </p:nvPr>
        </p:nvSpPr>
        <p:spPr/>
        <p:txBody>
          <a:bodyPr/>
          <a:lstStyle/>
          <a:p>
            <a:fld id="{7971ED93-910E-084F-A05D-DC3EE9E8954A}" type="slidenum">
              <a:rPr lang="en-US" smtClean="0"/>
              <a:t>8</a:t>
            </a:fld>
            <a:endParaRPr lang="en-US"/>
          </a:p>
        </p:txBody>
      </p:sp>
      <p:sp>
        <p:nvSpPr>
          <p:cNvPr id="4" name="Title 3">
            <a:extLst>
              <a:ext uri="{FF2B5EF4-FFF2-40B4-BE49-F238E27FC236}">
                <a16:creationId xmlns:a16="http://schemas.microsoft.com/office/drawing/2014/main" id="{429C9F73-A03F-AADF-4BB8-8F7C757CF367}"/>
              </a:ext>
            </a:extLst>
          </p:cNvPr>
          <p:cNvSpPr>
            <a:spLocks noGrp="1"/>
          </p:cNvSpPr>
          <p:nvPr>
            <p:ph type="title"/>
          </p:nvPr>
        </p:nvSpPr>
        <p:spPr/>
        <p:txBody>
          <a:bodyPr/>
          <a:lstStyle/>
          <a:p>
            <a:r>
              <a:rPr lang="en-US" dirty="0"/>
              <a:t>Channel Plan &amp; Allocations</a:t>
            </a:r>
          </a:p>
        </p:txBody>
      </p:sp>
      <p:graphicFrame>
        <p:nvGraphicFramePr>
          <p:cNvPr id="6" name="Table 5">
            <a:extLst>
              <a:ext uri="{FF2B5EF4-FFF2-40B4-BE49-F238E27FC236}">
                <a16:creationId xmlns:a16="http://schemas.microsoft.com/office/drawing/2014/main" id="{82FC4548-2F50-1BF2-7112-62695D388C7F}"/>
              </a:ext>
            </a:extLst>
          </p:cNvPr>
          <p:cNvGraphicFramePr>
            <a:graphicFrameLocks noGrp="1"/>
          </p:cNvGraphicFramePr>
          <p:nvPr>
            <p:extLst>
              <p:ext uri="{D42A27DB-BD31-4B8C-83A1-F6EECF244321}">
                <p14:modId xmlns:p14="http://schemas.microsoft.com/office/powerpoint/2010/main" val="3634401395"/>
              </p:ext>
            </p:extLst>
          </p:nvPr>
        </p:nvGraphicFramePr>
        <p:xfrm>
          <a:off x="690756" y="1591897"/>
          <a:ext cx="10393680" cy="3678396"/>
        </p:xfrm>
        <a:graphic>
          <a:graphicData uri="http://schemas.openxmlformats.org/drawingml/2006/table">
            <a:tbl>
              <a:tblPr firstRow="1" bandRow="1">
                <a:tableStyleId>{5C22544A-7EE6-4342-B048-85BDC9FD1C3A}</a:tableStyleId>
              </a:tblPr>
              <a:tblGrid>
                <a:gridCol w="5196840">
                  <a:extLst>
                    <a:ext uri="{9D8B030D-6E8A-4147-A177-3AD203B41FA5}">
                      <a16:colId xmlns:a16="http://schemas.microsoft.com/office/drawing/2014/main" val="2178201774"/>
                    </a:ext>
                  </a:extLst>
                </a:gridCol>
                <a:gridCol w="5196840">
                  <a:extLst>
                    <a:ext uri="{9D8B030D-6E8A-4147-A177-3AD203B41FA5}">
                      <a16:colId xmlns:a16="http://schemas.microsoft.com/office/drawing/2014/main" val="3756121531"/>
                    </a:ext>
                  </a:extLst>
                </a:gridCol>
              </a:tblGrid>
              <a:tr h="613066">
                <a:tc>
                  <a:txBody>
                    <a:bodyPr/>
                    <a:lstStyle/>
                    <a:p>
                      <a:pPr algn="ctr"/>
                      <a:r>
                        <a:rPr lang="en-US"/>
                        <a:t>Channel</a:t>
                      </a:r>
                      <a:endParaRPr lang="en-US" dirty="0"/>
                    </a:p>
                  </a:txBody>
                  <a:tcPr anchor="ctr"/>
                </a:tc>
                <a:tc>
                  <a:txBody>
                    <a:bodyPr/>
                    <a:lstStyle/>
                    <a:p>
                      <a:pPr algn="ctr"/>
                      <a:r>
                        <a:rPr lang="en-US"/>
                        <a:t>Allocation</a:t>
                      </a:r>
                    </a:p>
                  </a:txBody>
                  <a:tcPr anchor="ctr"/>
                </a:tc>
                <a:extLst>
                  <a:ext uri="{0D108BD9-81ED-4DB2-BD59-A6C34878D82A}">
                    <a16:rowId xmlns:a16="http://schemas.microsoft.com/office/drawing/2014/main" val="133962810"/>
                  </a:ext>
                </a:extLst>
              </a:tr>
              <a:tr h="613066">
                <a:tc>
                  <a:txBody>
                    <a:bodyPr/>
                    <a:lstStyle/>
                    <a:p>
                      <a:pPr algn="ctr"/>
                      <a:r>
                        <a:rPr lang="en-US"/>
                        <a:t>Paid Social</a:t>
                      </a:r>
                    </a:p>
                  </a:txBody>
                  <a:tcPr anchor="ctr"/>
                </a:tc>
                <a:tc>
                  <a:txBody>
                    <a:bodyPr/>
                    <a:lstStyle/>
                    <a:p>
                      <a:pPr algn="ctr"/>
                      <a:r>
                        <a:rPr lang="en-US"/>
                        <a:t>35.5%</a:t>
                      </a:r>
                    </a:p>
                  </a:txBody>
                  <a:tcPr anchor="ctr"/>
                </a:tc>
                <a:extLst>
                  <a:ext uri="{0D108BD9-81ED-4DB2-BD59-A6C34878D82A}">
                    <a16:rowId xmlns:a16="http://schemas.microsoft.com/office/drawing/2014/main" val="2718441907"/>
                  </a:ext>
                </a:extLst>
              </a:tr>
              <a:tr h="613066">
                <a:tc>
                  <a:txBody>
                    <a:bodyPr/>
                    <a:lstStyle/>
                    <a:p>
                      <a:pPr algn="ctr"/>
                      <a:r>
                        <a:rPr lang="en-US"/>
                        <a:t>Paid Search</a:t>
                      </a:r>
                    </a:p>
                  </a:txBody>
                  <a:tcPr anchor="ctr"/>
                </a:tc>
                <a:tc>
                  <a:txBody>
                    <a:bodyPr/>
                    <a:lstStyle/>
                    <a:p>
                      <a:pPr algn="ctr"/>
                      <a:r>
                        <a:rPr lang="en-US"/>
                        <a:t>30%</a:t>
                      </a:r>
                    </a:p>
                  </a:txBody>
                  <a:tcPr anchor="ctr"/>
                </a:tc>
                <a:extLst>
                  <a:ext uri="{0D108BD9-81ED-4DB2-BD59-A6C34878D82A}">
                    <a16:rowId xmlns:a16="http://schemas.microsoft.com/office/drawing/2014/main" val="1087754015"/>
                  </a:ext>
                </a:extLst>
              </a:tr>
              <a:tr h="613066">
                <a:tc>
                  <a:txBody>
                    <a:bodyPr/>
                    <a:lstStyle/>
                    <a:p>
                      <a:pPr algn="ctr"/>
                      <a:r>
                        <a:rPr lang="en-US"/>
                        <a:t>Influencers</a:t>
                      </a:r>
                    </a:p>
                  </a:txBody>
                  <a:tcPr anchor="ctr"/>
                </a:tc>
                <a:tc>
                  <a:txBody>
                    <a:bodyPr/>
                    <a:lstStyle/>
                    <a:p>
                      <a:pPr algn="ctr"/>
                      <a:r>
                        <a:rPr lang="en-US"/>
                        <a:t>10%</a:t>
                      </a:r>
                    </a:p>
                  </a:txBody>
                  <a:tcPr anchor="ctr"/>
                </a:tc>
                <a:extLst>
                  <a:ext uri="{0D108BD9-81ED-4DB2-BD59-A6C34878D82A}">
                    <a16:rowId xmlns:a16="http://schemas.microsoft.com/office/drawing/2014/main" val="2833956185"/>
                  </a:ext>
                </a:extLst>
              </a:tr>
              <a:tr h="613066">
                <a:tc>
                  <a:txBody>
                    <a:bodyPr/>
                    <a:lstStyle/>
                    <a:p>
                      <a:pPr algn="ctr"/>
                      <a:r>
                        <a:rPr lang="en-US"/>
                        <a:t>3rd Party</a:t>
                      </a:r>
                    </a:p>
                  </a:txBody>
                  <a:tcPr anchor="ctr"/>
                </a:tc>
                <a:tc>
                  <a:txBody>
                    <a:bodyPr/>
                    <a:lstStyle/>
                    <a:p>
                      <a:pPr algn="ctr"/>
                      <a:r>
                        <a:rPr lang="en-US"/>
                        <a:t>5.5%</a:t>
                      </a:r>
                    </a:p>
                  </a:txBody>
                  <a:tcPr anchor="ctr"/>
                </a:tc>
                <a:extLst>
                  <a:ext uri="{0D108BD9-81ED-4DB2-BD59-A6C34878D82A}">
                    <a16:rowId xmlns:a16="http://schemas.microsoft.com/office/drawing/2014/main" val="3153411508"/>
                  </a:ext>
                </a:extLst>
              </a:tr>
              <a:tr h="613066">
                <a:tc>
                  <a:txBody>
                    <a:bodyPr/>
                    <a:lstStyle/>
                    <a:p>
                      <a:pPr algn="ctr"/>
                      <a:r>
                        <a:rPr lang="en-US"/>
                        <a:t>Known Listener Cultivation</a:t>
                      </a:r>
                    </a:p>
                  </a:txBody>
                  <a:tcPr anchor="ctr"/>
                </a:tc>
                <a:tc>
                  <a:txBody>
                    <a:bodyPr/>
                    <a:lstStyle/>
                    <a:p>
                      <a:pPr algn="ctr"/>
                      <a:r>
                        <a:rPr lang="en-US"/>
                        <a:t>Internal/No Spend</a:t>
                      </a:r>
                    </a:p>
                  </a:txBody>
                  <a:tcPr anchor="ctr"/>
                </a:tc>
                <a:extLst>
                  <a:ext uri="{0D108BD9-81ED-4DB2-BD59-A6C34878D82A}">
                    <a16:rowId xmlns:a16="http://schemas.microsoft.com/office/drawing/2014/main" val="91503815"/>
                  </a:ext>
                </a:extLst>
              </a:tr>
            </a:tbl>
          </a:graphicData>
        </a:graphic>
      </p:graphicFrame>
    </p:spTree>
    <p:extLst>
      <p:ext uri="{BB962C8B-B14F-4D97-AF65-F5344CB8AC3E}">
        <p14:creationId xmlns:p14="http://schemas.microsoft.com/office/powerpoint/2010/main" val="31788206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9B8BB88-2C70-4C0A-E60D-4D801C2983EC}"/>
              </a:ext>
            </a:extLst>
          </p:cNvPr>
          <p:cNvSpPr>
            <a:spLocks noGrp="1"/>
          </p:cNvSpPr>
          <p:nvPr>
            <p:ph type="sldNum" sz="quarter" idx="10"/>
          </p:nvPr>
        </p:nvSpPr>
        <p:spPr/>
        <p:txBody>
          <a:bodyPr/>
          <a:lstStyle/>
          <a:p>
            <a:fld id="{7971ED93-910E-084F-A05D-DC3EE9E8954A}" type="slidenum">
              <a:rPr lang="en-US" smtClean="0"/>
              <a:t>9</a:t>
            </a:fld>
            <a:endParaRPr lang="en-US"/>
          </a:p>
        </p:txBody>
      </p:sp>
      <p:sp>
        <p:nvSpPr>
          <p:cNvPr id="4" name="Title 3">
            <a:extLst>
              <a:ext uri="{FF2B5EF4-FFF2-40B4-BE49-F238E27FC236}">
                <a16:creationId xmlns:a16="http://schemas.microsoft.com/office/drawing/2014/main" id="{A79E57D1-97DF-2C54-6510-CC1ED7D693A9}"/>
              </a:ext>
            </a:extLst>
          </p:cNvPr>
          <p:cNvSpPr>
            <a:spLocks noGrp="1"/>
          </p:cNvSpPr>
          <p:nvPr>
            <p:ph type="title"/>
          </p:nvPr>
        </p:nvSpPr>
        <p:spPr>
          <a:xfrm>
            <a:off x="392343" y="162446"/>
            <a:ext cx="11018196" cy="553998"/>
          </a:xfrm>
        </p:spPr>
        <p:txBody>
          <a:bodyPr/>
          <a:lstStyle/>
          <a:p>
            <a:r>
              <a:rPr lang="en-US">
                <a:latin typeface="Greycliff CF Extra Bold"/>
                <a:ea typeface="ＭＳ Ｐゴシック"/>
              </a:rPr>
              <a:t>Testing Plans</a:t>
            </a:r>
            <a:endParaRPr lang="en-US" dirty="0"/>
          </a:p>
        </p:txBody>
      </p:sp>
      <p:sp>
        <p:nvSpPr>
          <p:cNvPr id="3" name="TextBox 2">
            <a:extLst>
              <a:ext uri="{FF2B5EF4-FFF2-40B4-BE49-F238E27FC236}">
                <a16:creationId xmlns:a16="http://schemas.microsoft.com/office/drawing/2014/main" id="{45B6FEA6-A158-FA8B-0D7F-906E0CB8A8E1}"/>
              </a:ext>
            </a:extLst>
          </p:cNvPr>
          <p:cNvSpPr txBox="1"/>
          <p:nvPr/>
        </p:nvSpPr>
        <p:spPr>
          <a:xfrm>
            <a:off x="231331" y="883524"/>
            <a:ext cx="11735597"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solidFill>
                  <a:srgbClr val="111D28"/>
                </a:solidFill>
                <a:latin typeface="Arial"/>
                <a:cs typeface="Arial"/>
              </a:rPr>
              <a:t>Creative Asset</a:t>
            </a:r>
            <a:endParaRPr lang="en-US" sz="1600">
              <a:solidFill>
                <a:srgbClr val="111D28"/>
              </a:solidFill>
              <a:cs typeface="Arial" charset="0"/>
            </a:endParaRPr>
          </a:p>
          <a:p>
            <a:pPr marL="285750" indent="-285750">
              <a:buFont typeface="Arial"/>
              <a:buChar char="•"/>
            </a:pPr>
            <a:r>
              <a:rPr lang="en-US" sz="1600">
                <a:solidFill>
                  <a:srgbClr val="111D28"/>
                </a:solidFill>
                <a:latin typeface="Arial"/>
                <a:cs typeface="Arial"/>
              </a:rPr>
              <a:t>Test different creative formats and i</a:t>
            </a:r>
            <a:r>
              <a:rPr lang="en-US" sz="1600" dirty="0">
                <a:solidFill>
                  <a:srgbClr val="111D28"/>
                </a:solidFill>
                <a:latin typeface="Arial"/>
                <a:cs typeface="Arial"/>
              </a:rPr>
              <a:t>dentify the highest-performing creative elements that </a:t>
            </a:r>
            <a:r>
              <a:rPr lang="en-US" sz="1600">
                <a:solidFill>
                  <a:srgbClr val="111D28"/>
                </a:solidFill>
                <a:latin typeface="Arial"/>
                <a:cs typeface="Arial"/>
              </a:rPr>
              <a:t>drive audience acquisition and engagement.</a:t>
            </a:r>
            <a:endParaRPr lang="en-US" sz="1600" dirty="0">
              <a:solidFill>
                <a:srgbClr val="111D28"/>
              </a:solidFill>
              <a:latin typeface="Arial"/>
              <a:cs typeface="Arial"/>
            </a:endParaRPr>
          </a:p>
          <a:p>
            <a:endParaRPr lang="en-US" sz="1600" dirty="0">
              <a:solidFill>
                <a:srgbClr val="111D28"/>
              </a:solidFill>
              <a:latin typeface="Arial"/>
              <a:cs typeface="Arial"/>
            </a:endParaRPr>
          </a:p>
          <a:p>
            <a:r>
              <a:rPr lang="en-US" sz="1600">
                <a:solidFill>
                  <a:srgbClr val="111D28"/>
                </a:solidFill>
                <a:latin typeface="Arial"/>
                <a:cs typeface="Arial"/>
              </a:rPr>
              <a:t>Copy and CTA </a:t>
            </a:r>
          </a:p>
          <a:p>
            <a:pPr marL="285750" indent="-285750">
              <a:buFont typeface="Arial"/>
              <a:buChar char="•"/>
            </a:pPr>
            <a:r>
              <a:rPr lang="en-US" sz="1600">
                <a:solidFill>
                  <a:srgbClr val="111D28"/>
                </a:solidFill>
                <a:latin typeface="Arial"/>
                <a:cs typeface="Arial"/>
              </a:rPr>
              <a:t>Test different messaging and calls-to-action to identify which language most effectively drives conversions.</a:t>
            </a:r>
            <a:endParaRPr lang="en-US" sz="1600" dirty="0">
              <a:solidFill>
                <a:srgbClr val="111D28"/>
              </a:solidFill>
              <a:latin typeface="Arial"/>
              <a:cs typeface="Arial"/>
            </a:endParaRPr>
          </a:p>
          <a:p>
            <a:pPr marL="285750" indent="-285750">
              <a:buFont typeface="Arial"/>
              <a:buChar char="•"/>
            </a:pPr>
            <a:endParaRPr lang="en-US" sz="1600" dirty="0">
              <a:solidFill>
                <a:srgbClr val="111D28"/>
              </a:solidFill>
              <a:latin typeface="Arial"/>
              <a:cs typeface="Arial"/>
            </a:endParaRPr>
          </a:p>
          <a:p>
            <a:r>
              <a:rPr lang="en-US" sz="1600">
                <a:solidFill>
                  <a:srgbClr val="111D28"/>
                </a:solidFill>
                <a:latin typeface="Arial"/>
                <a:cs typeface="Arial"/>
              </a:rPr>
              <a:t>A/B Website</a:t>
            </a:r>
          </a:p>
          <a:p>
            <a:pPr marL="285750" indent="-285750">
              <a:buFont typeface="Arial"/>
              <a:buChar char="•"/>
            </a:pPr>
            <a:r>
              <a:rPr lang="en-US" sz="1600">
                <a:solidFill>
                  <a:srgbClr val="111D28"/>
                </a:solidFill>
                <a:latin typeface="Arial"/>
                <a:cs typeface="Arial"/>
              </a:rPr>
              <a:t>Test different landing page designs, content, and user experiences</a:t>
            </a:r>
            <a:endParaRPr lang="en-US" sz="1600" dirty="0">
              <a:solidFill>
                <a:srgbClr val="111D28"/>
              </a:solidFill>
              <a:latin typeface="Arial"/>
              <a:cs typeface="Arial"/>
            </a:endParaRPr>
          </a:p>
          <a:p>
            <a:pPr marL="285750" indent="-285750">
              <a:buFont typeface="Arial"/>
              <a:buChar char="•"/>
            </a:pPr>
            <a:endParaRPr lang="en-US" sz="1600" dirty="0">
              <a:solidFill>
                <a:srgbClr val="111D28"/>
              </a:solidFill>
              <a:latin typeface="Arial"/>
              <a:cs typeface="Arial"/>
            </a:endParaRPr>
          </a:p>
          <a:p>
            <a:r>
              <a:rPr lang="en-US" sz="1600">
                <a:solidFill>
                  <a:srgbClr val="111D28"/>
                </a:solidFill>
                <a:latin typeface="Arial"/>
                <a:cs typeface="Arial"/>
              </a:rPr>
              <a:t>Split Audience Messaging</a:t>
            </a:r>
            <a:endParaRPr lang="en-US" sz="1600">
              <a:cs typeface="Arial"/>
            </a:endParaRPr>
          </a:p>
          <a:p>
            <a:pPr marL="285750" indent="-285750">
              <a:buFont typeface="Arial"/>
              <a:buChar char="•"/>
            </a:pPr>
            <a:r>
              <a:rPr lang="en-US" sz="1600">
                <a:solidFill>
                  <a:srgbClr val="111D28"/>
                </a:solidFill>
                <a:latin typeface="Arial"/>
                <a:cs typeface="Arial"/>
              </a:rPr>
              <a:t>Test how different audience segments respond to various messages to determine which themes drive the highest engagement and conversion.</a:t>
            </a:r>
            <a:endParaRPr lang="en-US" sz="1600" dirty="0">
              <a:solidFill>
                <a:srgbClr val="111D28"/>
              </a:solidFill>
              <a:latin typeface="Arial"/>
              <a:cs typeface="Arial"/>
            </a:endParaRPr>
          </a:p>
          <a:p>
            <a:endParaRPr lang="en-US" sz="1600" dirty="0">
              <a:solidFill>
                <a:srgbClr val="111D28"/>
              </a:solidFill>
              <a:latin typeface="Arial"/>
              <a:cs typeface="Arial"/>
            </a:endParaRPr>
          </a:p>
          <a:p>
            <a:r>
              <a:rPr lang="en-US" sz="1600">
                <a:solidFill>
                  <a:srgbClr val="111D28"/>
                </a:solidFill>
                <a:latin typeface="Arial"/>
                <a:cs typeface="Arial"/>
              </a:rPr>
              <a:t>Channels</a:t>
            </a:r>
          </a:p>
          <a:p>
            <a:pPr marL="285750" indent="-285750">
              <a:buFont typeface="Arial"/>
              <a:buChar char="•"/>
            </a:pPr>
            <a:r>
              <a:rPr lang="en-US" sz="1600">
                <a:solidFill>
                  <a:srgbClr val="111D28"/>
                </a:solidFill>
                <a:latin typeface="Arial"/>
                <a:cs typeface="Arial"/>
              </a:rPr>
              <a:t>Test different marketing channels to determine which platforms most effectively reach target audiences</a:t>
            </a:r>
            <a:endParaRPr lang="en-US" sz="1600" dirty="0">
              <a:solidFill>
                <a:srgbClr val="111D28"/>
              </a:solidFill>
              <a:latin typeface="Arial"/>
              <a:cs typeface="Arial"/>
            </a:endParaRPr>
          </a:p>
          <a:p>
            <a:endParaRPr lang="en-US" sz="1600" dirty="0">
              <a:solidFill>
                <a:srgbClr val="111D28"/>
              </a:solidFill>
              <a:latin typeface="Arial"/>
              <a:cs typeface="Arial"/>
            </a:endParaRPr>
          </a:p>
          <a:p>
            <a:r>
              <a:rPr lang="en-US" sz="1600">
                <a:solidFill>
                  <a:srgbClr val="111D28"/>
                </a:solidFill>
                <a:latin typeface="Arial"/>
                <a:cs typeface="Arial"/>
              </a:rPr>
              <a:t>Merchandise</a:t>
            </a:r>
            <a:endParaRPr lang="en-US" sz="1600" dirty="0">
              <a:solidFill>
                <a:srgbClr val="111D28"/>
              </a:solidFill>
              <a:latin typeface="Arial"/>
              <a:cs typeface="Arial"/>
            </a:endParaRPr>
          </a:p>
          <a:p>
            <a:pPr marL="285750" indent="-285750">
              <a:buFont typeface="Arial"/>
              <a:buChar char="•"/>
            </a:pPr>
            <a:r>
              <a:rPr lang="en-US" sz="1600">
                <a:solidFill>
                  <a:srgbClr val="111D28"/>
                </a:solidFill>
                <a:latin typeface="Arial"/>
                <a:cs typeface="Arial"/>
              </a:rPr>
              <a:t>Test new merchandise designs, product types, and promotional strategies to identify which offerings most resonate with audiences and drive engagement</a:t>
            </a:r>
          </a:p>
        </p:txBody>
      </p:sp>
    </p:spTree>
    <p:extLst>
      <p:ext uri="{BB962C8B-B14F-4D97-AF65-F5344CB8AC3E}">
        <p14:creationId xmlns:p14="http://schemas.microsoft.com/office/powerpoint/2010/main" val="3138450988"/>
      </p:ext>
    </p:extLst>
  </p:cSld>
  <p:clrMapOvr>
    <a:masterClrMapping/>
  </p:clrMapOvr>
</p:sld>
</file>

<file path=ppt/theme/theme1.xml><?xml version="1.0" encoding="utf-8"?>
<a:theme xmlns:a="http://schemas.openxmlformats.org/drawingml/2006/main" name="FOCUS">
  <a:themeElements>
    <a:clrScheme name="FOCUS">
      <a:dk1>
        <a:srgbClr val="006682"/>
      </a:dk1>
      <a:lt1>
        <a:srgbClr val="D9E1E4"/>
      </a:lt1>
      <a:dk2>
        <a:srgbClr val="111D28"/>
      </a:dk2>
      <a:lt2>
        <a:srgbClr val="D9E1E4"/>
      </a:lt2>
      <a:accent1>
        <a:srgbClr val="006682"/>
      </a:accent1>
      <a:accent2>
        <a:srgbClr val="F0AB1C"/>
      </a:accent2>
      <a:accent3>
        <a:srgbClr val="62A845"/>
      </a:accent3>
      <a:accent4>
        <a:srgbClr val="6E2A7B"/>
      </a:accent4>
      <a:accent5>
        <a:srgbClr val="006782"/>
      </a:accent5>
      <a:accent6>
        <a:srgbClr val="9D6828"/>
      </a:accent6>
      <a:hlink>
        <a:srgbClr val="148E96"/>
      </a:hlink>
      <a:folHlink>
        <a:srgbClr val="00668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Brand Slide Deck Template" id="{E8A0A99A-B5BA-7D4B-8600-AFE470A60944}" vid="{934D4B4A-30EB-504D-B8ED-556E36F5C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85C16F3DC561B46B12240B159877168" ma:contentTypeVersion="10" ma:contentTypeDescription="Create a new document." ma:contentTypeScope="" ma:versionID="123b9c15b0b9aa105d1c8c41fe27ee36">
  <xsd:schema xmlns:xsd="http://www.w3.org/2001/XMLSchema" xmlns:xs="http://www.w3.org/2001/XMLSchema" xmlns:p="http://schemas.microsoft.com/office/2006/metadata/properties" xmlns:ns2="e45c3b4f-1b91-4742-a1ae-831d0929f633" xmlns:ns3="cbcb9781-9ebe-480d-9ecf-65dcbe466b01" targetNamespace="http://schemas.microsoft.com/office/2006/metadata/properties" ma:root="true" ma:fieldsID="bc6176c58cada3d0ae314e4041b56f31" ns2:_="" ns3:_="">
    <xsd:import namespace="e45c3b4f-1b91-4742-a1ae-831d0929f633"/>
    <xsd:import namespace="cbcb9781-9ebe-480d-9ecf-65dcbe466b0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LengthInSeconds"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45c3b4f-1b91-4742-a1ae-831d0929f6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cb9781-9ebe-480d-9ecf-65dcbe466b01"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8732EEB-6264-4386-8551-2DF312397860}">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575BEF57-DFB6-42CA-8120-A7639A9DFE1C}">
  <ds:schemaRefs>
    <ds:schemaRef ds:uri="http://schemas.microsoft.com/sharepoint/v3/contenttype/forms"/>
  </ds:schemaRefs>
</ds:datastoreItem>
</file>

<file path=customXml/itemProps3.xml><?xml version="1.0" encoding="utf-8"?>
<ds:datastoreItem xmlns:ds="http://schemas.openxmlformats.org/officeDocument/2006/customXml" ds:itemID="{14056189-D52A-45D4-A6BD-226198DB66D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45c3b4f-1b91-4742-a1ae-831d0929f633"/>
    <ds:schemaRef ds:uri="cbcb9781-9ebe-480d-9ecf-65dcbe466b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Brand Slide Deck Template MASTER</Template>
  <TotalTime>7282</TotalTime>
  <Words>1119</Words>
  <Application>Microsoft Macintosh PowerPoint</Application>
  <PresentationFormat>Widescreen</PresentationFormat>
  <Paragraphs>198</Paragraphs>
  <Slides>14</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Franklin Gothic Book</vt:lpstr>
      <vt:lpstr>Franklin Gothic Demi Cond</vt:lpstr>
      <vt:lpstr>Greycliff CF</vt:lpstr>
      <vt:lpstr>Greycliff CF Extra Bold</vt:lpstr>
      <vt:lpstr>Greycliff CF Medium</vt:lpstr>
      <vt:lpstr>Lucida Grande</vt:lpstr>
      <vt:lpstr>Wingdings</vt:lpstr>
      <vt:lpstr>FOCUS</vt:lpstr>
      <vt:lpstr>FY27 Marketing Plan: Audio</vt:lpstr>
      <vt:lpstr>Executive Summary</vt:lpstr>
      <vt:lpstr>FY26 Performance &amp; Learnings</vt:lpstr>
      <vt:lpstr>Audience</vt:lpstr>
      <vt:lpstr>Strategic Priorities</vt:lpstr>
      <vt:lpstr>Initiative Portfolio</vt:lpstr>
      <vt:lpstr>Budget</vt:lpstr>
      <vt:lpstr>Channel Plan &amp; Allocations</vt:lpstr>
      <vt:lpstr>Testing Plans</vt:lpstr>
      <vt:lpstr>Annual Roadmap</vt:lpstr>
      <vt:lpstr>Dependencies</vt:lpstr>
      <vt:lpstr>APPENDIX</vt:lpstr>
      <vt:lpstr>FY26 Data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Woodard, Jeremy</dc:creator>
  <cp:lastModifiedBy>Gresham, Brandon</cp:lastModifiedBy>
  <cp:revision>473</cp:revision>
  <cp:lastPrinted>2023-02-24T18:26:09Z</cp:lastPrinted>
  <dcterms:created xsi:type="dcterms:W3CDTF">2023-02-21T18:24:12Z</dcterms:created>
  <dcterms:modified xsi:type="dcterms:W3CDTF">2026-08-16T00:06:42Z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0x010100D85C16F3DC561B46B12240B159877168</vt:lpwstr>
  </property>
</Properties>
</file>